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44.xml.rels" ContentType="application/vnd.openxmlformats-package.relationships+xml"/>
  <Override PartName="/ppt/notesSlides/_rels/notesSlide26.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_rels/presentation.xml.rels" ContentType="application/vnd.openxmlformats-package.relationships+xml"/>
  <Override PartName="/ppt/media/image23.png" ContentType="image/png"/>
  <Override PartName="/ppt/media/image22.png" ContentType="image/png"/>
  <Override PartName="/ppt/media/image20.jpeg" ContentType="image/jpeg"/>
  <Override PartName="/ppt/media/image19.png" ContentType="image/png"/>
  <Override PartName="/ppt/media/image21.png" ContentType="image/png"/>
  <Override PartName="/ppt/media/image28.png" ContentType="image/png"/>
  <Override PartName="/ppt/media/image5.png" ContentType="image/png"/>
  <Override PartName="/ppt/media/image29.jpeg" ContentType="image/jpeg"/>
  <Override PartName="/ppt/media/image27.jpeg" ContentType="image/jpeg"/>
  <Override PartName="/ppt/media/image10.png" ContentType="image/png"/>
  <Override PartName="/ppt/media/image17.wmf" ContentType="image/x-wmf"/>
  <Override PartName="/ppt/media/image6.png" ContentType="image/png"/>
  <Override PartName="/ppt/media/image7.png" ContentType="image/png"/>
  <Override PartName="/ppt/media/image8.png" ContentType="image/png"/>
  <Override PartName="/ppt/media/image13.png" ContentType="image/png"/>
  <Override PartName="/ppt/media/image9.jpeg" ContentType="image/jpeg"/>
  <Override PartName="/ppt/media/image30.jpeg" ContentType="image/jpeg"/>
  <Override PartName="/ppt/media/image31.jpeg" ContentType="image/jpeg"/>
  <Override PartName="/ppt/media/image32.png" ContentType="image/png"/>
  <Override PartName="/ppt/media/image2.png" ContentType="image/png"/>
  <Override PartName="/ppt/media/image25.png" ContentType="image/png"/>
  <Override PartName="/ppt/media/image34.png" ContentType="image/png"/>
  <Override PartName="/ppt/media/image12.jpeg" ContentType="image/jpeg"/>
  <Override PartName="/ppt/media/image4.png" ContentType="image/png"/>
  <Override PartName="/ppt/media/image33.png" ContentType="image/png"/>
  <Override PartName="/ppt/media/image3.png" ContentType="image/png"/>
  <Override PartName="/ppt/media/image1.png" ContentType="image/png"/>
  <Override PartName="/ppt/media/image11.jpeg" ContentType="image/jpeg"/>
  <Override PartName="/ppt/media/image24.png" ContentType="image/png"/>
  <Override PartName="/ppt/media/image14.png" ContentType="image/png"/>
  <Override PartName="/ppt/media/image15.jpeg" ContentType="image/jpeg"/>
  <Override PartName="/ppt/media/image16.jpeg" ContentType="image/jpeg"/>
  <Override PartName="/ppt/media/image18.wmf" ContentType="image/x-wmf"/>
  <Override PartName="/ppt/media/image26.jpeg" ContentType="image/jpe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charts/chart11.xml" ContentType="application/vnd.openxmlformats-officedocument.drawingml.char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x="12192000" cy="6858000"/>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presProps" Target="presProps.xml"/>
</Relationships>
</file>

<file path=ppt/charts/chart1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9991950"/>
        <c:axId val="26694846"/>
      </c:barChart>
      <c:catAx>
        <c:axId val="9991950"/>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26694846"/>
        <c:crosses val="autoZero"/>
        <c:auto val="1"/>
        <c:lblAlgn val="ctr"/>
        <c:lblOffset val="100"/>
        <c:noMultiLvlLbl val="0"/>
      </c:catAx>
      <c:valAx>
        <c:axId val="26694846"/>
        <c:scaling>
          <c:orientation val="minMax"/>
          <c:max val="1"/>
          <c:min val="0"/>
        </c:scaling>
        <c:delete val="1"/>
        <c:axPos val="l"/>
        <c:numFmt formatCode="[$-409]0%"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9991950"/>
        <c:crossBetween val="between"/>
      </c:valAx>
      <c:spPr>
        <a:noFill/>
        <a:ln w="0">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DejaVu Sans"/>
              </a:rPr>
              <a:t>Click to move the slide</a:t>
            </a:r>
            <a:endParaRPr b="0" lang="en-US" sz="4400" spc="-1" strike="noStrike">
              <a:latin typeface="DejaVu Sans"/>
            </a:endParaRPr>
          </a:p>
        </p:txBody>
      </p:sp>
      <p:sp>
        <p:nvSpPr>
          <p:cNvPr id="18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DejaVu Sans"/>
              </a:rPr>
              <a:t>Click to edit the notes format</a:t>
            </a:r>
            <a:endParaRPr b="0" lang="en-US" sz="2000" spc="-1" strike="noStrike">
              <a:latin typeface="DejaVu Sans"/>
            </a:endParaRPr>
          </a:p>
        </p:txBody>
      </p:sp>
      <p:sp>
        <p:nvSpPr>
          <p:cNvPr id="186"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DejaVu Serif"/>
              </a:rPr>
              <a:t>&lt;header&gt;</a:t>
            </a:r>
            <a:endParaRPr b="0" lang="en-US" sz="1400" spc="-1" strike="noStrike">
              <a:latin typeface="DejaVu Serif"/>
            </a:endParaRPr>
          </a:p>
        </p:txBody>
      </p:sp>
      <p:sp>
        <p:nvSpPr>
          <p:cNvPr id="187"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DejaVu Serif"/>
              </a:defRPr>
            </a:lvl1pPr>
          </a:lstStyle>
          <a:p>
            <a:pPr algn="r">
              <a:buNone/>
            </a:pPr>
            <a:r>
              <a:rPr b="0" lang="en-US" sz="1400" spc="-1" strike="noStrike">
                <a:latin typeface="DejaVu Serif"/>
              </a:rPr>
              <a:t>&lt;date/time&gt;</a:t>
            </a:r>
            <a:endParaRPr b="0" lang="en-US" sz="1400" spc="-1" strike="noStrike">
              <a:latin typeface="DejaVu Serif"/>
            </a:endParaRPr>
          </a:p>
        </p:txBody>
      </p:sp>
      <p:sp>
        <p:nvSpPr>
          <p:cNvPr id="188"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DejaVu Serif"/>
              </a:defRPr>
            </a:lvl1pPr>
          </a:lstStyle>
          <a:p>
            <a:r>
              <a:rPr b="0" lang="en-US" sz="1400" spc="-1" strike="noStrike">
                <a:latin typeface="DejaVu Serif"/>
              </a:rPr>
              <a:t>&lt;footer&gt;</a:t>
            </a:r>
            <a:endParaRPr b="0" lang="en-US" sz="1400" spc="-1" strike="noStrike">
              <a:latin typeface="DejaVu Serif"/>
            </a:endParaRPr>
          </a:p>
        </p:txBody>
      </p:sp>
      <p:sp>
        <p:nvSpPr>
          <p:cNvPr id="189"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DejaVu Serif"/>
              </a:defRPr>
            </a:lvl1pPr>
          </a:lstStyle>
          <a:p>
            <a:pPr algn="r">
              <a:buNone/>
            </a:pPr>
            <a:fld id="{E6EA9292-B8B5-464E-A894-606A8C98445B}" type="slidenum">
              <a:rPr b="0" lang="en-US" sz="1400" spc="-1" strike="noStrike">
                <a:latin typeface="DejaVu Serif"/>
              </a:rPr>
              <a:t>&lt;number&gt;</a:t>
            </a:fld>
            <a:endParaRPr b="0" lang="en-US" sz="1400" spc="-1" strike="noStrike">
              <a:latin typeface="DejaVu Serif"/>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90360" y="744480"/>
            <a:ext cx="6609600" cy="3715560"/>
          </a:xfrm>
          <a:prstGeom prst="rect">
            <a:avLst/>
          </a:prstGeom>
          <a:ln w="0">
            <a:noFill/>
          </a:ln>
        </p:spPr>
      </p:sp>
      <p:sp>
        <p:nvSpPr>
          <p:cNvPr id="391" name="PlaceHolder 2"/>
          <p:cNvSpPr>
            <a:spLocks noGrp="1"/>
          </p:cNvSpPr>
          <p:nvPr>
            <p:ph type="body"/>
          </p:nvPr>
        </p:nvSpPr>
        <p:spPr>
          <a:xfrm>
            <a:off x="679680" y="4715280"/>
            <a:ext cx="5430600" cy="4459320"/>
          </a:xfrm>
          <a:prstGeom prst="rect">
            <a:avLst/>
          </a:prstGeom>
          <a:noFill/>
          <a:ln w="0">
            <a:noFill/>
          </a:ln>
        </p:spPr>
        <p:txBody>
          <a:bodyPr lIns="95400" rIns="95400" tIns="47880" bIns="47880" anchor="t">
            <a:noAutofit/>
          </a:bodyPr>
          <a:p>
            <a:endParaRPr b="0" lang="en-US" sz="2000" spc="-1" strike="noStrike">
              <a:latin typeface="DejaVu Sans"/>
            </a:endParaRPr>
          </a:p>
        </p:txBody>
      </p:sp>
      <p:sp>
        <p:nvSpPr>
          <p:cNvPr id="392" name="CustomShape 3"/>
          <p:cNvSpPr/>
          <p:nvPr/>
        </p:nvSpPr>
        <p:spPr>
          <a:xfrm>
            <a:off x="3850560" y="9428760"/>
            <a:ext cx="2937960" cy="48888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buNone/>
            </a:pPr>
            <a:fld id="{9BED07FC-2BB6-492D-BC7D-BAB57867DAD4}" type="slidenum">
              <a:rPr b="0" lang="de-DE" sz="1300" spc="-1" strike="noStrike">
                <a:solidFill>
                  <a:srgbClr val="000000"/>
                </a:solidFill>
                <a:latin typeface="+mn-lt"/>
                <a:ea typeface="+mn-ea"/>
              </a:rPr>
              <a:t>&lt;number&gt;</a:t>
            </a:fld>
            <a:endParaRPr b="0" lang="en-US" sz="1300" spc="-1" strike="noStrike">
              <a:latin typeface="DejaVu Sans"/>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217440" y="812880"/>
            <a:ext cx="7117560" cy="4001400"/>
          </a:xfrm>
          <a:prstGeom prst="rect">
            <a:avLst/>
          </a:prstGeom>
          <a:ln w="0">
            <a:noFill/>
          </a:ln>
        </p:spPr>
      </p:sp>
      <p:sp>
        <p:nvSpPr>
          <p:cNvPr id="394" name="PlaceHolder 2"/>
          <p:cNvSpPr>
            <a:spLocks noGrp="1"/>
          </p:cNvSpPr>
          <p:nvPr>
            <p:ph type="body"/>
          </p:nvPr>
        </p:nvSpPr>
        <p:spPr>
          <a:xfrm>
            <a:off x="756000" y="5078520"/>
            <a:ext cx="6040440" cy="4803840"/>
          </a:xfrm>
          <a:prstGeom prst="rect">
            <a:avLst/>
          </a:prstGeom>
          <a:noFill/>
          <a:ln w="0">
            <a:noFill/>
          </a:ln>
        </p:spPr>
        <p:txBody>
          <a:bodyPr lIns="0" rIns="0" tIns="0" bIns="0" anchor="t">
            <a:noAutofit/>
          </a:bodyPr>
          <a:p>
            <a:endParaRPr b="0" lang="en-US" sz="2000" spc="-1" strike="noStrike">
              <a:latin typeface="DejaVu Sans"/>
            </a:endParaRPr>
          </a:p>
        </p:txBody>
      </p:sp>
      <p:sp>
        <p:nvSpPr>
          <p:cNvPr id="395" name="CustomShape 3"/>
          <p:cNvSpPr/>
          <p:nvPr/>
        </p:nvSpPr>
        <p:spPr>
          <a:xfrm>
            <a:off x="4278960" y="10157400"/>
            <a:ext cx="3273480" cy="527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B2EC1F3A-2D81-4D17-8CFB-3257C8900DF3}" type="slidenum">
              <a:rPr b="0" lang="en-US" sz="1400" spc="-1" strike="noStrike">
                <a:solidFill>
                  <a:srgbClr val="000000"/>
                </a:solidFill>
                <a:latin typeface="Times New Roman"/>
                <a:ea typeface="+mn-ea"/>
              </a:rPr>
              <a:t>&lt;number&gt;</a:t>
            </a:fld>
            <a:endParaRPr b="0" lang="en-US" sz="1400" spc="-1" strike="noStrike">
              <a:latin typeface="DejaVu Sans"/>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90360" y="744480"/>
            <a:ext cx="6609600" cy="3715560"/>
          </a:xfrm>
          <a:prstGeom prst="rect">
            <a:avLst/>
          </a:prstGeom>
          <a:ln w="0">
            <a:noFill/>
          </a:ln>
        </p:spPr>
      </p:sp>
      <p:sp>
        <p:nvSpPr>
          <p:cNvPr id="397" name="PlaceHolder 2"/>
          <p:cNvSpPr>
            <a:spLocks noGrp="1"/>
          </p:cNvSpPr>
          <p:nvPr>
            <p:ph type="body"/>
          </p:nvPr>
        </p:nvSpPr>
        <p:spPr>
          <a:xfrm>
            <a:off x="679680" y="4715280"/>
            <a:ext cx="5430600" cy="4459320"/>
          </a:xfrm>
          <a:prstGeom prst="rect">
            <a:avLst/>
          </a:prstGeom>
          <a:noFill/>
          <a:ln w="0">
            <a:noFill/>
          </a:ln>
        </p:spPr>
        <p:txBody>
          <a:bodyPr lIns="95400" rIns="95400" tIns="47880" bIns="47880" anchor="t">
            <a:noAutofit/>
          </a:bodyPr>
          <a:p>
            <a:endParaRPr b="0" lang="en-US" sz="2000" spc="-1" strike="noStrike">
              <a:latin typeface="DejaVu Sans"/>
            </a:endParaRPr>
          </a:p>
        </p:txBody>
      </p:sp>
      <p:sp>
        <p:nvSpPr>
          <p:cNvPr id="398" name="CustomShape 3"/>
          <p:cNvSpPr/>
          <p:nvPr/>
        </p:nvSpPr>
        <p:spPr>
          <a:xfrm>
            <a:off x="3850560" y="9428760"/>
            <a:ext cx="2937960" cy="488880"/>
          </a:xfrm>
          <a:prstGeom prst="rect">
            <a:avLst/>
          </a:prstGeom>
          <a:noFill/>
          <a:ln w="0">
            <a:noFill/>
          </a:ln>
        </p:spPr>
        <p:style>
          <a:lnRef idx="0"/>
          <a:fillRef idx="0"/>
          <a:effectRef idx="0"/>
          <a:fontRef idx="minor"/>
        </p:style>
        <p:txBody>
          <a:bodyPr lIns="95400" rIns="95400" tIns="47880" bIns="47880" anchor="b">
            <a:noAutofit/>
          </a:bodyPr>
          <a:p>
            <a:pPr algn="r">
              <a:lnSpc>
                <a:spcPct val="100000"/>
              </a:lnSpc>
              <a:buNone/>
            </a:pPr>
            <a:fld id="{346BF7DC-073A-4D11-B773-55F913C24802}" type="slidenum">
              <a:rPr b="0" lang="de-DE" sz="1300" spc="-1" strike="noStrike">
                <a:solidFill>
                  <a:srgbClr val="000000"/>
                </a:solidFill>
                <a:latin typeface="+mn-lt"/>
                <a:ea typeface="+mn-ea"/>
              </a:rPr>
              <a:t>&lt;number&gt;</a:t>
            </a:fld>
            <a:endParaRPr b="0" lang="en-US" sz="1300" spc="-1" strike="noStrike">
              <a:latin typeface="DejaVu Sans"/>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ADE7C2BE-3163-45A0-9576-D1B8546A3F95}"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 name="CustomShape 3"/>
          <p:cNvSpPr/>
          <p:nvPr/>
        </p:nvSpPr>
        <p:spPr>
          <a:xfrm>
            <a:off x="912240" y="1268280"/>
            <a:ext cx="9208440" cy="36180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52440" cy="562320"/>
          </a:xfrm>
          <a:prstGeom prst="rect">
            <a:avLst/>
          </a:prstGeom>
          <a:ln w="0">
            <a:noFill/>
          </a:ln>
        </p:spPr>
      </p:pic>
      <p:pic>
        <p:nvPicPr>
          <p:cNvPr id="4" name="Grafik 2" descr=""/>
          <p:cNvPicPr/>
          <p:nvPr/>
        </p:nvPicPr>
        <p:blipFill>
          <a:blip r:embed="rId3"/>
          <a:stretch/>
        </p:blipFill>
        <p:spPr>
          <a:xfrm>
            <a:off x="7430400" y="134640"/>
            <a:ext cx="3698280" cy="514440"/>
          </a:xfrm>
          <a:prstGeom prst="rect">
            <a:avLst/>
          </a:prstGeom>
          <a:ln w="0">
            <a:noFill/>
          </a:ln>
        </p:spPr>
      </p:pic>
      <p:sp>
        <p:nvSpPr>
          <p:cNvPr id="5" name="CustomShape 4"/>
          <p:cNvSpPr/>
          <p:nvPr/>
        </p:nvSpPr>
        <p:spPr>
          <a:xfrm>
            <a:off x="912240" y="1268280"/>
            <a:ext cx="9208440" cy="361800"/>
          </a:xfrm>
          <a:prstGeom prst="rect">
            <a:avLst/>
          </a:prstGeom>
          <a:noFill/>
          <a:ln w="0">
            <a:noFill/>
          </a:ln>
        </p:spPr>
        <p:style>
          <a:lnRef idx="0"/>
          <a:fillRef idx="0"/>
          <a:effectRef idx="0"/>
          <a:fontRef idx="minor"/>
        </p:style>
      </p:sp>
      <p:sp>
        <p:nvSpPr>
          <p:cNvPr id="6" name="CustomShape 5"/>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sp>
      <p:sp>
        <p:nvSpPr>
          <p:cNvPr id="7"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a:t>
            </a:r>
            <a:r>
              <a:rPr b="0" lang="en-US" sz="4400" spc="-1" strike="noStrike">
                <a:latin typeface="DejaVu Sans"/>
              </a:rPr>
              <a:t>edit the </a:t>
            </a:r>
            <a:r>
              <a:rPr b="0" lang="en-US" sz="4400" spc="-1" strike="noStrike">
                <a:latin typeface="DejaVu Sans"/>
              </a:rPr>
              <a:t>title text </a:t>
            </a:r>
            <a:r>
              <a:rPr b="0" lang="en-US" sz="4400" spc="-1" strike="noStrike">
                <a:latin typeface="DejaVu Sans"/>
              </a:rPr>
              <a:t>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692B9322-2172-4E2A-AD33-76A060869121}"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48" name="CustomShape 3"/>
          <p:cNvSpPr/>
          <p:nvPr/>
        </p:nvSpPr>
        <p:spPr>
          <a:xfrm>
            <a:off x="912240" y="1268280"/>
            <a:ext cx="9208440" cy="36180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52440" cy="562320"/>
          </a:xfrm>
          <a:prstGeom prst="rect">
            <a:avLst/>
          </a:prstGeom>
          <a:ln w="0">
            <a:noFill/>
          </a:ln>
        </p:spPr>
      </p:pic>
      <p:pic>
        <p:nvPicPr>
          <p:cNvPr id="50" name="Grafik 2" descr=""/>
          <p:cNvPicPr/>
          <p:nvPr/>
        </p:nvPicPr>
        <p:blipFill>
          <a:blip r:embed="rId3"/>
          <a:stretch/>
        </p:blipFill>
        <p:spPr>
          <a:xfrm>
            <a:off x="7430400" y="134640"/>
            <a:ext cx="3698280" cy="514440"/>
          </a:xfrm>
          <a:prstGeom prst="rect">
            <a:avLst/>
          </a:prstGeom>
          <a:ln w="0">
            <a:noFill/>
          </a:ln>
        </p:spPr>
      </p:pic>
      <p:sp>
        <p:nvSpPr>
          <p:cNvPr id="51" name="CustomShape 4"/>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23714052-8378-43D7-8413-6DAEE7AE3AC2}"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53"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a:t>
            </a:r>
            <a:r>
              <a:rPr b="0" lang="en-US" sz="4400" spc="-1" strike="noStrike">
                <a:latin typeface="DejaVu Sans"/>
              </a:rPr>
              <a:t>edit the </a:t>
            </a:r>
            <a:r>
              <a:rPr b="0" lang="en-US" sz="4400" spc="-1" strike="noStrike">
                <a:latin typeface="DejaVu Sans"/>
              </a:rPr>
              <a:t>title text </a:t>
            </a:r>
            <a:r>
              <a:rPr b="0" lang="en-US" sz="4400" spc="-1" strike="noStrike">
                <a:latin typeface="DejaVu Sans"/>
              </a:rPr>
              <a:t>format</a:t>
            </a:r>
            <a:endParaRPr b="0" lang="en-US" sz="4400" spc="-1" strike="noStrike">
              <a:latin typeface="DejaVu Sans"/>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sp>
      <p:sp>
        <p:nvSpPr>
          <p:cNvPr id="93"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DABFDC7C-FECB-4E5D-A001-EC3B418ED368}"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4" name="CustomShape 3"/>
          <p:cNvSpPr/>
          <p:nvPr/>
        </p:nvSpPr>
        <p:spPr>
          <a:xfrm>
            <a:off x="912240" y="1268280"/>
            <a:ext cx="9208440" cy="361800"/>
          </a:xfrm>
          <a:prstGeom prst="rect">
            <a:avLst/>
          </a:prstGeom>
          <a:noFill/>
          <a:ln w="0">
            <a:noFill/>
          </a:ln>
        </p:spPr>
        <p:style>
          <a:lnRef idx="0"/>
          <a:fillRef idx="0"/>
          <a:effectRef idx="0"/>
          <a:fontRef idx="minor"/>
        </p:style>
      </p:sp>
      <p:pic>
        <p:nvPicPr>
          <p:cNvPr id="95" name="Picture 19" descr="Logo_TUC_de_RGB"/>
          <p:cNvPicPr/>
          <p:nvPr/>
        </p:nvPicPr>
        <p:blipFill>
          <a:blip r:embed="rId2"/>
          <a:stretch/>
        </p:blipFill>
        <p:spPr>
          <a:xfrm>
            <a:off x="0" y="0"/>
            <a:ext cx="3052440" cy="562320"/>
          </a:xfrm>
          <a:prstGeom prst="rect">
            <a:avLst/>
          </a:prstGeom>
          <a:ln w="0">
            <a:noFill/>
          </a:ln>
        </p:spPr>
      </p:pic>
      <p:pic>
        <p:nvPicPr>
          <p:cNvPr id="96" name="Grafik 2" descr=""/>
          <p:cNvPicPr/>
          <p:nvPr/>
        </p:nvPicPr>
        <p:blipFill>
          <a:blip r:embed="rId3"/>
          <a:stretch/>
        </p:blipFill>
        <p:spPr>
          <a:xfrm>
            <a:off x="7430400" y="134640"/>
            <a:ext cx="3698280" cy="514440"/>
          </a:xfrm>
          <a:prstGeom prst="rect">
            <a:avLst/>
          </a:prstGeom>
          <a:ln w="0">
            <a:noFill/>
          </a:ln>
        </p:spPr>
      </p:pic>
      <p:sp>
        <p:nvSpPr>
          <p:cNvPr id="97" name="CustomShape 4"/>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sp>
      <p:sp>
        <p:nvSpPr>
          <p:cNvPr id="98" name="CustomShape 5"/>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8EE480F0-8CD1-47B7-ADCD-B0269E9BFBB0}"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9"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sp>
      <p:sp>
        <p:nvSpPr>
          <p:cNvPr id="139"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A9FF7BAC-E173-4D34-94EB-8077DFA51604}"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0" name="CustomShape 3"/>
          <p:cNvSpPr/>
          <p:nvPr/>
        </p:nvSpPr>
        <p:spPr>
          <a:xfrm>
            <a:off x="912240" y="1268280"/>
            <a:ext cx="9208440" cy="361800"/>
          </a:xfrm>
          <a:prstGeom prst="rect">
            <a:avLst/>
          </a:prstGeom>
          <a:noFill/>
          <a:ln w="0">
            <a:noFill/>
          </a:ln>
        </p:spPr>
        <p:style>
          <a:lnRef idx="0"/>
          <a:fillRef idx="0"/>
          <a:effectRef idx="0"/>
          <a:fontRef idx="minor"/>
        </p:style>
      </p:sp>
      <p:pic>
        <p:nvPicPr>
          <p:cNvPr id="141" name="Picture 19" descr="Logo_TUC_de_RGB"/>
          <p:cNvPicPr/>
          <p:nvPr/>
        </p:nvPicPr>
        <p:blipFill>
          <a:blip r:embed="rId2"/>
          <a:stretch/>
        </p:blipFill>
        <p:spPr>
          <a:xfrm>
            <a:off x="0" y="0"/>
            <a:ext cx="3052440" cy="562320"/>
          </a:xfrm>
          <a:prstGeom prst="rect">
            <a:avLst/>
          </a:prstGeom>
          <a:ln w="0">
            <a:noFill/>
          </a:ln>
        </p:spPr>
      </p:pic>
      <p:pic>
        <p:nvPicPr>
          <p:cNvPr id="142" name="Grafik 2" descr=""/>
          <p:cNvPicPr/>
          <p:nvPr/>
        </p:nvPicPr>
        <p:blipFill>
          <a:blip r:embed="rId3"/>
          <a:stretch/>
        </p:blipFill>
        <p:spPr>
          <a:xfrm>
            <a:off x="7430400" y="134640"/>
            <a:ext cx="3698280" cy="514440"/>
          </a:xfrm>
          <a:prstGeom prst="rect">
            <a:avLst/>
          </a:prstGeom>
          <a:ln w="0">
            <a:noFill/>
          </a:ln>
        </p:spPr>
      </p:pic>
      <p:sp>
        <p:nvSpPr>
          <p:cNvPr id="143" name="CustomShape 4"/>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sp>
      <p:sp>
        <p:nvSpPr>
          <p:cNvPr id="144" name="CustomShape 5"/>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A0E788A0-C6F6-48DD-A93F-62FE931727B5}"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5" name="CustomShape 6"/>
          <p:cNvSpPr/>
          <p:nvPr/>
        </p:nvSpPr>
        <p:spPr>
          <a:xfrm>
            <a:off x="0" y="6642720"/>
            <a:ext cx="121834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climateactiontracker.org/documents/999/CAT_2021-11_PublicData_EmissionsPathways.xlsx" TargetMode="External"/><Relationship Id="rId2" Type="http://schemas.openxmlformats.org/officeDocument/2006/relationships/image" Target="../media/image17.wmf"/><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hyperlink" Target="https://climateactiontracker.org/documents/999/CAT_2021-11_PublicData_EmissionsPathways.xlsx"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hyperlink" Target="https://insightmaker.com/insight/1954/The-World3-Model-Classic-World-Simulation"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www.footprintcalculator.org/" TargetMode="External"/><Relationship Id="rId2" Type="http://schemas.openxmlformats.org/officeDocument/2006/relationships/hyperlink" Target="https://www.footprintcalculator.org/" TargetMode="External"/><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tu-clausthal.de/en/university/about-us" TargetMode="Externa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3.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27.jpe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www.flickr.com/photos/96649248@N00/43867280734" TargetMode="External"/><Relationship Id="rId4" Type="http://schemas.openxmlformats.org/officeDocument/2006/relationships/hyperlink" Target="https://www.creativecommons.org/licenses/by-nc-nd/2.0/" TargetMode="External"/><Relationship Id="rId5" Type="http://schemas.openxmlformats.org/officeDocument/2006/relationships/hyperlink" Target="https://flic.kr/p/aKXw2F" TargetMode="External"/><Relationship Id="rId6" Type="http://schemas.openxmlformats.org/officeDocument/2006/relationships/hyperlink" Target="https://creativecommons.org/licenses/by-sa/2.0/" TargetMode="External"/><Relationship Id="rId7"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61520" cy="11480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191" name="CustomShape 2"/>
          <p:cNvSpPr/>
          <p:nvPr/>
        </p:nvSpPr>
        <p:spPr>
          <a:xfrm>
            <a:off x="527400" y="2852640"/>
            <a:ext cx="10361520" cy="2368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1: Introduction to the Circular Economy</a:t>
            </a:r>
            <a:endParaRPr b="0" lang="en-US" sz="2400" spc="-1" strike="noStrike">
              <a:latin typeface="DejaVu Sans"/>
            </a:endParaRPr>
          </a:p>
          <a:p>
            <a:pPr algn="ctr">
              <a:lnSpc>
                <a:spcPct val="100000"/>
              </a:lnSpc>
              <a:spcBef>
                <a:spcPts val="479"/>
              </a:spcBef>
              <a:buNone/>
              <a:tabLst>
                <a:tab algn="l" pos="0"/>
              </a:tabLst>
            </a:pPr>
            <a:r>
              <a:rPr b="1" lang="en-US" sz="2400" spc="-1" strike="noStrike">
                <a:solidFill>
                  <a:srgbClr val="000000"/>
                </a:solidFill>
                <a:latin typeface="DejaVu Sans"/>
                <a:ea typeface="DejaVu Sans"/>
              </a:rPr>
              <a:t>Part 1</a:t>
            </a: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 Global Warming</a:t>
            </a:r>
            <a:endParaRPr b="0" lang="en-US" sz="2400" spc="-1" strike="noStrike">
              <a:latin typeface="DejaVu Sans"/>
            </a:endParaRPr>
          </a:p>
        </p:txBody>
      </p:sp>
      <p:sp>
        <p:nvSpPr>
          <p:cNvPr id="237" name="CustomShape 2"/>
          <p:cNvSpPr/>
          <p:nvPr/>
        </p:nvSpPr>
        <p:spPr>
          <a:xfrm>
            <a:off x="263520" y="6411600"/>
            <a:ext cx="7963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1"/>
              </a:rPr>
              <a:t>https://climateactiontracker.org/documents/999/CAT_2021-11_PublicData_EmissionsPathways.xlsx</a:t>
            </a:r>
            <a:endParaRPr b="0" lang="en-US" sz="900" spc="-1" strike="noStrike">
              <a:latin typeface="DejaVu Sans"/>
            </a:endParaRPr>
          </a:p>
        </p:txBody>
      </p:sp>
      <p:pic>
        <p:nvPicPr>
          <p:cNvPr id="238" name="" descr=""/>
          <p:cNvPicPr/>
          <p:nvPr/>
        </p:nvPicPr>
        <p:blipFill>
          <a:blip r:embed="rId2"/>
          <a:stretch/>
        </p:blipFill>
        <p:spPr>
          <a:xfrm>
            <a:off x="2023200" y="2032200"/>
            <a:ext cx="6203520" cy="4207320"/>
          </a:xfrm>
          <a:prstGeom prst="rect">
            <a:avLst/>
          </a:prstGeom>
          <a:ln w="0">
            <a:noFill/>
          </a:ln>
        </p:spPr>
      </p:pic>
      <p:sp>
        <p:nvSpPr>
          <p:cNvPr id="239" name="CustomShape 3"/>
          <p:cNvSpPr/>
          <p:nvPr/>
        </p:nvSpPr>
        <p:spPr>
          <a:xfrm>
            <a:off x="335520" y="112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DejaVu Sans"/>
                <a:ea typeface="DejaVu Sans"/>
              </a:rPr>
              <a:t>2100 Warming Predictions</a:t>
            </a:r>
            <a:endParaRPr b="0" lang="en-US" sz="2400" spc="-1" strike="noStrike">
              <a:latin typeface="DejaVu Sans"/>
            </a:endParaRPr>
          </a:p>
        </p:txBody>
      </p:sp>
      <p:sp>
        <p:nvSpPr>
          <p:cNvPr id="240" name="CustomShape 4"/>
          <p:cNvSpPr/>
          <p:nvPr/>
        </p:nvSpPr>
        <p:spPr>
          <a:xfrm>
            <a:off x="-60480" y="1808640"/>
            <a:ext cx="1074564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DejaVu Sans"/>
            </a:endParaRPr>
          </a:p>
        </p:txBody>
      </p:sp>
      <p:sp>
        <p:nvSpPr>
          <p:cNvPr id="241" name="CustomShape 5"/>
          <p:cNvSpPr/>
          <p:nvPr/>
        </p:nvSpPr>
        <p:spPr>
          <a:xfrm>
            <a:off x="335520" y="112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DejaVu Sans"/>
                <a:ea typeface="DejaVu Sans"/>
              </a:rPr>
              <a:t>2100 Warming Predictions</a:t>
            </a:r>
            <a:endParaRPr b="0" lang="en-US" sz="2400" spc="-1" strike="noStrike">
              <a:latin typeface="DejaVu Sans"/>
            </a:endParaRPr>
          </a:p>
        </p:txBody>
      </p:sp>
      <p:sp>
        <p:nvSpPr>
          <p:cNvPr id="242" name="CustomShape 6"/>
          <p:cNvSpPr/>
          <p:nvPr/>
        </p:nvSpPr>
        <p:spPr>
          <a:xfrm rot="16186200">
            <a:off x="-93600" y="3773520"/>
            <a:ext cx="364680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Global greenhouse gas emissions GtCO2/Year</a:t>
            </a:r>
            <a:endParaRPr b="0" lang="en-US" sz="1300" spc="-1" strike="noStrike">
              <a:latin typeface="DejaVu Sans"/>
            </a:endParaRPr>
          </a:p>
        </p:txBody>
      </p:sp>
      <p:sp>
        <p:nvSpPr>
          <p:cNvPr id="243" name="CustomShape 7"/>
          <p:cNvSpPr/>
          <p:nvPr/>
        </p:nvSpPr>
        <p:spPr>
          <a:xfrm>
            <a:off x="8291520" y="367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4586"/>
                </a:solidFill>
                <a:latin typeface="DejaVu Sans"/>
                <a:ea typeface="DejaVu Sans"/>
              </a:rPr>
              <a:t>Policies &amp; Action (High) +2.9°C</a:t>
            </a:r>
            <a:endParaRPr b="0" lang="en-US" sz="1300" spc="-1" strike="noStrike">
              <a:latin typeface="DejaVu Sans"/>
            </a:endParaRPr>
          </a:p>
        </p:txBody>
      </p:sp>
      <p:sp>
        <p:nvSpPr>
          <p:cNvPr id="244" name="CustomShape 8"/>
          <p:cNvSpPr/>
          <p:nvPr/>
        </p:nvSpPr>
        <p:spPr>
          <a:xfrm>
            <a:off x="8291520" y="403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a0fc"/>
                </a:solidFill>
                <a:latin typeface="DejaVu Sans"/>
                <a:ea typeface="DejaVu Sans"/>
              </a:rPr>
              <a:t>Policies &amp; Action (Low) +2.5°C</a:t>
            </a:r>
            <a:endParaRPr b="0" lang="en-US" sz="1300" spc="-1" strike="noStrike">
              <a:latin typeface="DejaVu Sans"/>
            </a:endParaRPr>
          </a:p>
        </p:txBody>
      </p:sp>
      <p:sp>
        <p:nvSpPr>
          <p:cNvPr id="245" name="CustomShape 9"/>
          <p:cNvSpPr/>
          <p:nvPr/>
        </p:nvSpPr>
        <p:spPr>
          <a:xfrm>
            <a:off x="8291520" y="439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ffd320"/>
                </a:solidFill>
                <a:latin typeface="DejaVu Sans"/>
                <a:ea typeface="DejaVu Sans"/>
              </a:rPr>
              <a:t>2030 targets only +2.4°C</a:t>
            </a:r>
            <a:endParaRPr b="0" lang="en-US" sz="1300" spc="-1" strike="noStrike">
              <a:latin typeface="DejaVu Sans"/>
            </a:endParaRPr>
          </a:p>
        </p:txBody>
      </p:sp>
      <p:sp>
        <p:nvSpPr>
          <p:cNvPr id="246" name="CustomShape 10"/>
          <p:cNvSpPr/>
          <p:nvPr/>
        </p:nvSpPr>
        <p:spPr>
          <a:xfrm>
            <a:off x="8291520" y="475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579d1c"/>
                </a:solidFill>
                <a:latin typeface="DejaVu Sans"/>
                <a:ea typeface="DejaVu Sans"/>
              </a:rPr>
              <a:t>Pledges &amp; targets +2.1°C</a:t>
            </a:r>
            <a:endParaRPr b="0" lang="en-US" sz="1300" spc="-1" strike="noStrike">
              <a:latin typeface="DejaVu Sans"/>
            </a:endParaRPr>
          </a:p>
        </p:txBody>
      </p:sp>
      <p:sp>
        <p:nvSpPr>
          <p:cNvPr id="247" name="CustomShape 11"/>
          <p:cNvSpPr/>
          <p:nvPr/>
        </p:nvSpPr>
        <p:spPr>
          <a:xfrm>
            <a:off x="8291520" y="511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83caff"/>
                </a:solidFill>
                <a:latin typeface="DejaVu Sans"/>
                <a:ea typeface="DejaVu Sans"/>
              </a:rPr>
              <a:t>Optimistic scenario +1.8°C</a:t>
            </a:r>
            <a:endParaRPr b="0" lang="en-US" sz="1300" spc="-1" strike="noStrike">
              <a:latin typeface="DejaVu Sans"/>
            </a:endParaRPr>
          </a:p>
        </p:txBody>
      </p:sp>
      <p:sp>
        <p:nvSpPr>
          <p:cNvPr id="248" name="CustomShape 12"/>
          <p:cNvSpPr/>
          <p:nvPr/>
        </p:nvSpPr>
        <p:spPr>
          <a:xfrm>
            <a:off x="8291520" y="547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aecf00"/>
                </a:solidFill>
                <a:latin typeface="DejaVu Sans"/>
                <a:ea typeface="DejaVu Sans"/>
              </a:rPr>
              <a:t>1.5° consistant +1.3°C</a:t>
            </a:r>
            <a:endParaRPr b="0" lang="en-US" sz="1300" spc="-1" strike="noStrike">
              <a:latin typeface="DejaVu Sans"/>
            </a:endParaRPr>
          </a:p>
        </p:txBody>
      </p:sp>
      <p:sp>
        <p:nvSpPr>
          <p:cNvPr id="249" name="CustomShape 13"/>
          <p:cNvSpPr/>
          <p:nvPr/>
        </p:nvSpPr>
        <p:spPr>
          <a:xfrm>
            <a:off x="2397600" y="6128640"/>
            <a:ext cx="91152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1990</a:t>
            </a:r>
            <a:endParaRPr b="0" lang="en-US" sz="1300" spc="-1" strike="noStrike">
              <a:latin typeface="DejaVu Sans"/>
            </a:endParaRPr>
          </a:p>
        </p:txBody>
      </p:sp>
      <p:sp>
        <p:nvSpPr>
          <p:cNvPr id="250" name="CustomShape 14"/>
          <p:cNvSpPr/>
          <p:nvPr/>
        </p:nvSpPr>
        <p:spPr>
          <a:xfrm>
            <a:off x="4017600" y="6128640"/>
            <a:ext cx="91152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2030</a:t>
            </a:r>
            <a:endParaRPr b="0" lang="en-US" sz="1300" spc="-1" strike="noStrike">
              <a:latin typeface="DejaVu Sans"/>
            </a:endParaRPr>
          </a:p>
        </p:txBody>
      </p:sp>
      <p:sp>
        <p:nvSpPr>
          <p:cNvPr id="251" name="Line 15"/>
          <p:cNvSpPr/>
          <p:nvPr/>
        </p:nvSpPr>
        <p:spPr>
          <a:xfrm>
            <a:off x="2844000" y="2057400"/>
            <a:ext cx="360" cy="4115160"/>
          </a:xfrm>
          <a:prstGeom prst="line">
            <a:avLst/>
          </a:prstGeom>
          <a:ln w="0">
            <a:solidFill>
              <a:srgbClr val="3465a4"/>
            </a:solidFill>
          </a:ln>
        </p:spPr>
        <p:style>
          <a:lnRef idx="0"/>
          <a:fillRef idx="0"/>
          <a:effectRef idx="0"/>
          <a:fontRef idx="minor"/>
        </p:style>
      </p:sp>
      <p:sp>
        <p:nvSpPr>
          <p:cNvPr id="252" name="Line 16"/>
          <p:cNvSpPr/>
          <p:nvPr/>
        </p:nvSpPr>
        <p:spPr>
          <a:xfrm>
            <a:off x="4500000" y="2057760"/>
            <a:ext cx="360" cy="4115160"/>
          </a:xfrm>
          <a:prstGeom prst="line">
            <a:avLst/>
          </a:prstGeom>
          <a:ln w="0">
            <a:solidFill>
              <a:srgbClr val="3465a4"/>
            </a:solidFill>
          </a:ln>
        </p:spPr>
        <p:style>
          <a:lnRef idx="0"/>
          <a:fillRef idx="0"/>
          <a:effectRef idx="0"/>
          <a:fontRef idx="minor"/>
        </p:style>
      </p:sp>
      <p:sp>
        <p:nvSpPr>
          <p:cNvPr id="253" name="Line 17"/>
          <p:cNvSpPr/>
          <p:nvPr/>
        </p:nvSpPr>
        <p:spPr>
          <a:xfrm>
            <a:off x="4356000" y="2058120"/>
            <a:ext cx="360" cy="4115160"/>
          </a:xfrm>
          <a:prstGeom prst="line">
            <a:avLst/>
          </a:prstGeom>
          <a:ln w="0">
            <a:solidFill>
              <a:srgbClr val="3465a4"/>
            </a:solidFill>
            <a:prstDash val="dot"/>
          </a:ln>
        </p:spPr>
        <p:style>
          <a:lnRef idx="0"/>
          <a:fillRef idx="0"/>
          <a:effectRef idx="0"/>
          <a:fontRef idx="minor"/>
        </p:style>
      </p:sp>
      <p:sp>
        <p:nvSpPr>
          <p:cNvPr id="254" name="CustomShape 18"/>
          <p:cNvSpPr/>
          <p:nvPr/>
        </p:nvSpPr>
        <p:spPr>
          <a:xfrm>
            <a:off x="2772000" y="3837600"/>
            <a:ext cx="111348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Historical</a:t>
            </a:r>
            <a:endParaRPr b="0" lang="en-US" sz="1300" spc="-1" strike="noStrike">
              <a:latin typeface="DejaVu Sans"/>
            </a:endParaRPr>
          </a:p>
        </p:txBody>
      </p:sp>
      <p:sp>
        <p:nvSpPr>
          <p:cNvPr id="255" name="Line 19"/>
          <p:cNvSpPr/>
          <p:nvPr/>
        </p:nvSpPr>
        <p:spPr>
          <a:xfrm>
            <a:off x="7416000" y="2058120"/>
            <a:ext cx="360" cy="4115160"/>
          </a:xfrm>
          <a:prstGeom prst="line">
            <a:avLst/>
          </a:prstGeom>
          <a:ln w="0">
            <a:solidFill>
              <a:srgbClr val="3465a4"/>
            </a:solidFill>
          </a:ln>
        </p:spPr>
        <p:style>
          <a:lnRef idx="0"/>
          <a:fillRef idx="0"/>
          <a:effectRef idx="0"/>
          <a:fontRef idx="minor"/>
        </p:style>
      </p:sp>
      <p:sp>
        <p:nvSpPr>
          <p:cNvPr id="256" name="CustomShape 20"/>
          <p:cNvSpPr/>
          <p:nvPr/>
        </p:nvSpPr>
        <p:spPr>
          <a:xfrm>
            <a:off x="7005600" y="6128640"/>
            <a:ext cx="91152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2100</a:t>
            </a:r>
            <a:endParaRPr b="0" lang="en-US" sz="1300" spc="-1" strike="noStrike">
              <a:latin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 Global Warming</a:t>
            </a:r>
            <a:endParaRPr b="0" lang="en-US" sz="2400" spc="-1" strike="noStrike">
              <a:latin typeface="DejaVu Sans"/>
            </a:endParaRPr>
          </a:p>
        </p:txBody>
      </p:sp>
      <p:pic>
        <p:nvPicPr>
          <p:cNvPr id="258" name="" descr=""/>
          <p:cNvPicPr/>
          <p:nvPr/>
        </p:nvPicPr>
        <p:blipFill>
          <a:blip r:embed="rId1"/>
          <a:stretch/>
        </p:blipFill>
        <p:spPr>
          <a:xfrm>
            <a:off x="2023200" y="2032200"/>
            <a:ext cx="6203520" cy="4207320"/>
          </a:xfrm>
          <a:prstGeom prst="rect">
            <a:avLst/>
          </a:prstGeom>
          <a:ln w="0">
            <a:noFill/>
          </a:ln>
        </p:spPr>
      </p:pic>
      <p:sp>
        <p:nvSpPr>
          <p:cNvPr id="259" name="CustomShape 2"/>
          <p:cNvSpPr/>
          <p:nvPr/>
        </p:nvSpPr>
        <p:spPr>
          <a:xfrm>
            <a:off x="335520" y="112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DejaVu Sans"/>
                <a:ea typeface="DejaVu Sans"/>
              </a:rPr>
              <a:t>2100 Warming Predictions</a:t>
            </a:r>
            <a:endParaRPr b="0" lang="en-US" sz="2400" spc="-1" strike="noStrike">
              <a:latin typeface="DejaVu Sans"/>
            </a:endParaRPr>
          </a:p>
        </p:txBody>
      </p:sp>
      <p:sp>
        <p:nvSpPr>
          <p:cNvPr id="260" name="CustomShape 3"/>
          <p:cNvSpPr/>
          <p:nvPr/>
        </p:nvSpPr>
        <p:spPr>
          <a:xfrm>
            <a:off x="-60480" y="1808640"/>
            <a:ext cx="1074564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DejaVu Sans"/>
            </a:endParaRPr>
          </a:p>
        </p:txBody>
      </p:sp>
      <p:sp>
        <p:nvSpPr>
          <p:cNvPr id="261" name="CustomShape 4"/>
          <p:cNvSpPr/>
          <p:nvPr/>
        </p:nvSpPr>
        <p:spPr>
          <a:xfrm rot="16186200">
            <a:off x="-93600" y="3773520"/>
            <a:ext cx="364680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Global greenhouse gas emissions GtCO2/Year</a:t>
            </a:r>
            <a:endParaRPr b="0" lang="en-US" sz="1300" spc="-1" strike="noStrike">
              <a:latin typeface="DejaVu Sans"/>
            </a:endParaRPr>
          </a:p>
        </p:txBody>
      </p:sp>
      <p:sp>
        <p:nvSpPr>
          <p:cNvPr id="262" name="CustomShape 5"/>
          <p:cNvSpPr/>
          <p:nvPr/>
        </p:nvSpPr>
        <p:spPr>
          <a:xfrm>
            <a:off x="8291520" y="367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4586"/>
                </a:solidFill>
                <a:latin typeface="DejaVu Sans"/>
                <a:ea typeface="DejaVu Sans"/>
              </a:rPr>
              <a:t>Policies &amp; Action (High) +2.9°C</a:t>
            </a:r>
            <a:endParaRPr b="0" lang="en-US" sz="1300" spc="-1" strike="noStrike">
              <a:latin typeface="DejaVu Sans"/>
            </a:endParaRPr>
          </a:p>
        </p:txBody>
      </p:sp>
      <p:sp>
        <p:nvSpPr>
          <p:cNvPr id="263" name="CustomShape 6"/>
          <p:cNvSpPr/>
          <p:nvPr/>
        </p:nvSpPr>
        <p:spPr>
          <a:xfrm>
            <a:off x="8291520" y="403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a0fc"/>
                </a:solidFill>
                <a:latin typeface="DejaVu Sans"/>
                <a:ea typeface="DejaVu Sans"/>
              </a:rPr>
              <a:t>Policies &amp; Action (Low) +2.5°C</a:t>
            </a:r>
            <a:endParaRPr b="0" lang="en-US" sz="1300" spc="-1" strike="noStrike">
              <a:latin typeface="DejaVu Sans"/>
            </a:endParaRPr>
          </a:p>
        </p:txBody>
      </p:sp>
      <p:sp>
        <p:nvSpPr>
          <p:cNvPr id="264" name="CustomShape 7"/>
          <p:cNvSpPr/>
          <p:nvPr/>
        </p:nvSpPr>
        <p:spPr>
          <a:xfrm>
            <a:off x="8291520" y="439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ffd320"/>
                </a:solidFill>
                <a:latin typeface="DejaVu Sans"/>
                <a:ea typeface="DejaVu Sans"/>
              </a:rPr>
              <a:t>2030 targets only +2.4°C</a:t>
            </a:r>
            <a:endParaRPr b="0" lang="en-US" sz="1300" spc="-1" strike="noStrike">
              <a:latin typeface="DejaVu Sans"/>
            </a:endParaRPr>
          </a:p>
        </p:txBody>
      </p:sp>
      <p:sp>
        <p:nvSpPr>
          <p:cNvPr id="265" name="CustomShape 8"/>
          <p:cNvSpPr/>
          <p:nvPr/>
        </p:nvSpPr>
        <p:spPr>
          <a:xfrm>
            <a:off x="8291520" y="475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579d1c"/>
                </a:solidFill>
                <a:latin typeface="DejaVu Sans"/>
                <a:ea typeface="DejaVu Sans"/>
              </a:rPr>
              <a:t>Pledges &amp; targets +2.1°C</a:t>
            </a:r>
            <a:endParaRPr b="0" lang="en-US" sz="1300" spc="-1" strike="noStrike">
              <a:latin typeface="DejaVu Sans"/>
            </a:endParaRPr>
          </a:p>
        </p:txBody>
      </p:sp>
      <p:sp>
        <p:nvSpPr>
          <p:cNvPr id="266" name="CustomShape 9"/>
          <p:cNvSpPr/>
          <p:nvPr/>
        </p:nvSpPr>
        <p:spPr>
          <a:xfrm>
            <a:off x="8291520" y="511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83caff"/>
                </a:solidFill>
                <a:latin typeface="DejaVu Sans"/>
                <a:ea typeface="DejaVu Sans"/>
              </a:rPr>
              <a:t>Optimistic scenario +1.8°C</a:t>
            </a:r>
            <a:endParaRPr b="0" lang="en-US" sz="1300" spc="-1" strike="noStrike">
              <a:latin typeface="DejaVu Sans"/>
            </a:endParaRPr>
          </a:p>
        </p:txBody>
      </p:sp>
      <p:sp>
        <p:nvSpPr>
          <p:cNvPr id="267" name="CustomShape 10"/>
          <p:cNvSpPr/>
          <p:nvPr/>
        </p:nvSpPr>
        <p:spPr>
          <a:xfrm>
            <a:off x="8291520" y="5473080"/>
            <a:ext cx="3592800" cy="2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aecf00"/>
                </a:solidFill>
                <a:latin typeface="DejaVu Sans"/>
                <a:ea typeface="DejaVu Sans"/>
              </a:rPr>
              <a:t>1.5° consistant +1.3°C</a:t>
            </a:r>
            <a:endParaRPr b="0" lang="en-US" sz="1300" spc="-1" strike="noStrike">
              <a:latin typeface="DejaVu Sans"/>
            </a:endParaRPr>
          </a:p>
        </p:txBody>
      </p:sp>
      <p:sp>
        <p:nvSpPr>
          <p:cNvPr id="268" name="CustomShape 11"/>
          <p:cNvSpPr/>
          <p:nvPr/>
        </p:nvSpPr>
        <p:spPr>
          <a:xfrm>
            <a:off x="2397600" y="6128640"/>
            <a:ext cx="91152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1990</a:t>
            </a:r>
            <a:endParaRPr b="0" lang="en-US" sz="1300" spc="-1" strike="noStrike">
              <a:latin typeface="DejaVu Sans"/>
            </a:endParaRPr>
          </a:p>
        </p:txBody>
      </p:sp>
      <p:sp>
        <p:nvSpPr>
          <p:cNvPr id="269" name="CustomShape 12"/>
          <p:cNvSpPr/>
          <p:nvPr/>
        </p:nvSpPr>
        <p:spPr>
          <a:xfrm>
            <a:off x="4017600" y="6128640"/>
            <a:ext cx="91152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2030</a:t>
            </a:r>
            <a:endParaRPr b="0" lang="en-US" sz="1300" spc="-1" strike="noStrike">
              <a:latin typeface="DejaVu Sans"/>
            </a:endParaRPr>
          </a:p>
        </p:txBody>
      </p:sp>
      <p:sp>
        <p:nvSpPr>
          <p:cNvPr id="270" name="Line 13"/>
          <p:cNvSpPr/>
          <p:nvPr/>
        </p:nvSpPr>
        <p:spPr>
          <a:xfrm>
            <a:off x="2844000" y="2057400"/>
            <a:ext cx="360" cy="4115160"/>
          </a:xfrm>
          <a:prstGeom prst="line">
            <a:avLst/>
          </a:prstGeom>
          <a:ln w="0">
            <a:solidFill>
              <a:srgbClr val="3465a4"/>
            </a:solidFill>
          </a:ln>
        </p:spPr>
        <p:style>
          <a:lnRef idx="0"/>
          <a:fillRef idx="0"/>
          <a:effectRef idx="0"/>
          <a:fontRef idx="minor"/>
        </p:style>
      </p:sp>
      <p:sp>
        <p:nvSpPr>
          <p:cNvPr id="271" name="Line 14"/>
          <p:cNvSpPr/>
          <p:nvPr/>
        </p:nvSpPr>
        <p:spPr>
          <a:xfrm>
            <a:off x="4500000" y="2057760"/>
            <a:ext cx="360" cy="4115160"/>
          </a:xfrm>
          <a:prstGeom prst="line">
            <a:avLst/>
          </a:prstGeom>
          <a:ln w="0">
            <a:solidFill>
              <a:srgbClr val="3465a4"/>
            </a:solidFill>
          </a:ln>
        </p:spPr>
        <p:style>
          <a:lnRef idx="0"/>
          <a:fillRef idx="0"/>
          <a:effectRef idx="0"/>
          <a:fontRef idx="minor"/>
        </p:style>
      </p:sp>
      <p:sp>
        <p:nvSpPr>
          <p:cNvPr id="272" name="Line 15"/>
          <p:cNvSpPr/>
          <p:nvPr/>
        </p:nvSpPr>
        <p:spPr>
          <a:xfrm>
            <a:off x="4356000" y="2058120"/>
            <a:ext cx="360" cy="4115160"/>
          </a:xfrm>
          <a:prstGeom prst="line">
            <a:avLst/>
          </a:prstGeom>
          <a:ln w="0">
            <a:solidFill>
              <a:srgbClr val="3465a4"/>
            </a:solidFill>
            <a:prstDash val="dot"/>
          </a:ln>
        </p:spPr>
        <p:style>
          <a:lnRef idx="0"/>
          <a:fillRef idx="0"/>
          <a:effectRef idx="0"/>
          <a:fontRef idx="minor"/>
        </p:style>
      </p:sp>
      <p:sp>
        <p:nvSpPr>
          <p:cNvPr id="273" name="CustomShape 16"/>
          <p:cNvSpPr/>
          <p:nvPr/>
        </p:nvSpPr>
        <p:spPr>
          <a:xfrm>
            <a:off x="4500000" y="3200400"/>
            <a:ext cx="297720" cy="1140120"/>
          </a:xfrm>
          <a:custGeom>
            <a:avLst/>
            <a:gdLst/>
            <a:ahLst/>
            <a:rect l="l" t="t" r="r" b="b"/>
            <a:pathLst>
              <a:path w="837" h="3177">
                <a:moveTo>
                  <a:pt x="0" y="0"/>
                </a:moveTo>
                <a:cubicBezTo>
                  <a:pt x="209" y="0"/>
                  <a:pt x="418" y="132"/>
                  <a:pt x="418" y="264"/>
                </a:cubicBezTo>
                <a:lnTo>
                  <a:pt x="418" y="1323"/>
                </a:lnTo>
                <a:cubicBezTo>
                  <a:pt x="418" y="1455"/>
                  <a:pt x="627" y="1588"/>
                  <a:pt x="836" y="1588"/>
                </a:cubicBezTo>
                <a:cubicBezTo>
                  <a:pt x="627" y="1588"/>
                  <a:pt x="418" y="1720"/>
                  <a:pt x="418" y="1852"/>
                </a:cubicBezTo>
                <a:lnTo>
                  <a:pt x="418" y="2911"/>
                </a:lnTo>
                <a:cubicBezTo>
                  <a:pt x="418" y="3043"/>
                  <a:pt x="209" y="3176"/>
                  <a:pt x="0" y="3176"/>
                </a:cubicBezTo>
              </a:path>
            </a:pathLst>
          </a:custGeom>
          <a:noFill/>
          <a:ln w="0">
            <a:solidFill>
              <a:srgbClr val="3465a4"/>
            </a:solidFill>
          </a:ln>
        </p:spPr>
        <p:style>
          <a:lnRef idx="0"/>
          <a:fillRef idx="0"/>
          <a:effectRef idx="0"/>
          <a:fontRef idx="minor"/>
        </p:style>
      </p:sp>
      <p:sp>
        <p:nvSpPr>
          <p:cNvPr id="274" name="CustomShape 17"/>
          <p:cNvSpPr/>
          <p:nvPr/>
        </p:nvSpPr>
        <p:spPr>
          <a:xfrm>
            <a:off x="2772000" y="3837600"/>
            <a:ext cx="111348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Historical</a:t>
            </a:r>
            <a:endParaRPr b="0" lang="en-US" sz="1300" spc="-1" strike="noStrike">
              <a:latin typeface="DejaVu Sans"/>
            </a:endParaRPr>
          </a:p>
        </p:txBody>
      </p:sp>
      <p:sp>
        <p:nvSpPr>
          <p:cNvPr id="275" name="Line 18"/>
          <p:cNvSpPr/>
          <p:nvPr/>
        </p:nvSpPr>
        <p:spPr>
          <a:xfrm>
            <a:off x="7416000" y="2058120"/>
            <a:ext cx="360" cy="4115160"/>
          </a:xfrm>
          <a:prstGeom prst="line">
            <a:avLst/>
          </a:prstGeom>
          <a:ln w="0">
            <a:solidFill>
              <a:srgbClr val="3465a4"/>
            </a:solidFill>
          </a:ln>
        </p:spPr>
        <p:style>
          <a:lnRef idx="0"/>
          <a:fillRef idx="0"/>
          <a:effectRef idx="0"/>
          <a:fontRef idx="minor"/>
        </p:style>
      </p:sp>
      <p:sp>
        <p:nvSpPr>
          <p:cNvPr id="276" name="CustomShape 19"/>
          <p:cNvSpPr/>
          <p:nvPr/>
        </p:nvSpPr>
        <p:spPr>
          <a:xfrm>
            <a:off x="7005600" y="6128640"/>
            <a:ext cx="91152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000000"/>
                </a:solidFill>
                <a:latin typeface="DejaVu Sans"/>
                <a:ea typeface="DejaVu Sans"/>
              </a:rPr>
              <a:t>2100</a:t>
            </a:r>
            <a:endParaRPr b="0" lang="en-US" sz="1300" spc="-1" strike="noStrike">
              <a:latin typeface="DejaVu Sans"/>
            </a:endParaRPr>
          </a:p>
        </p:txBody>
      </p:sp>
      <p:sp>
        <p:nvSpPr>
          <p:cNvPr id="277" name="CustomShape 20"/>
          <p:cNvSpPr/>
          <p:nvPr/>
        </p:nvSpPr>
        <p:spPr>
          <a:xfrm>
            <a:off x="4752000" y="3621600"/>
            <a:ext cx="233172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300" spc="-1" strike="noStrike">
                <a:solidFill>
                  <a:srgbClr val="e91e63"/>
                </a:solidFill>
                <a:highlight>
                  <a:srgbClr val="ffff00"/>
                </a:highlight>
                <a:latin typeface="DejaVu Sans"/>
                <a:ea typeface="DejaVu Sans"/>
              </a:rPr>
              <a:t>2030 ambition gap (19-23 GtCO2e)</a:t>
            </a:r>
            <a:endParaRPr b="0" lang="en-US" sz="1300" spc="-1" strike="noStrike">
              <a:latin typeface="DejaVu Sans"/>
            </a:endParaRPr>
          </a:p>
        </p:txBody>
      </p:sp>
      <p:sp>
        <p:nvSpPr>
          <p:cNvPr id="278" name="CustomShape 21"/>
          <p:cNvSpPr/>
          <p:nvPr/>
        </p:nvSpPr>
        <p:spPr>
          <a:xfrm>
            <a:off x="263520" y="6411600"/>
            <a:ext cx="7963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2"/>
              </a:rPr>
              <a:t>https://climateactiontracker.org/documents/999/CAT_2021-11_PublicData_EmissionsPathways.xlsx</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 Health Impact of Climate Change </a:t>
            </a:r>
            <a:endParaRPr b="0" lang="en-US" sz="2400" spc="-1" strike="noStrike">
              <a:latin typeface="DejaVu Sans"/>
            </a:endParaRPr>
          </a:p>
        </p:txBody>
      </p:sp>
      <p:sp>
        <p:nvSpPr>
          <p:cNvPr id="280" name="CustomShape 2"/>
          <p:cNvSpPr/>
          <p:nvPr/>
        </p:nvSpPr>
        <p:spPr>
          <a:xfrm>
            <a:off x="263520" y="6411600"/>
            <a:ext cx="7049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Figure adapted from: Watts, Nick, et al. (2017) – The Lancet Countdown: Tracking Progress on Health and Climate Change.</a:t>
            </a:r>
            <a:endParaRPr b="0" lang="en-US" sz="900" spc="-1" strike="noStrike">
              <a:latin typeface="DejaVu Sans"/>
            </a:endParaRPr>
          </a:p>
        </p:txBody>
      </p:sp>
      <p:sp>
        <p:nvSpPr>
          <p:cNvPr id="281" name="CustomShape 3"/>
          <p:cNvSpPr/>
          <p:nvPr/>
        </p:nvSpPr>
        <p:spPr>
          <a:xfrm>
            <a:off x="5391720" y="4598280"/>
            <a:ext cx="250200" cy="352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DejaVu Sans"/>
                <a:ea typeface="DejaVu Sans"/>
              </a:rPr>
              <a:t> </a:t>
            </a:r>
            <a:endParaRPr b="0" lang="en-US" sz="1800" spc="-1" strike="noStrike">
              <a:latin typeface="DejaVu Sans"/>
            </a:endParaRPr>
          </a:p>
        </p:txBody>
      </p:sp>
      <p:pic>
        <p:nvPicPr>
          <p:cNvPr id="282" name="" descr=""/>
          <p:cNvPicPr/>
          <p:nvPr/>
        </p:nvPicPr>
        <p:blipFill>
          <a:blip r:embed="rId1"/>
          <a:stretch/>
        </p:blipFill>
        <p:spPr>
          <a:xfrm>
            <a:off x="2454480" y="1169640"/>
            <a:ext cx="6537960" cy="52275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2019 UN Climate Action Summit in New York</a:t>
            </a:r>
            <a:endParaRPr b="0" lang="en-US" sz="2400" spc="-1" strike="noStrike">
              <a:latin typeface="DejaVu Sans"/>
            </a:endParaRPr>
          </a:p>
        </p:txBody>
      </p:sp>
      <p:sp>
        <p:nvSpPr>
          <p:cNvPr id="284"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algn="ctr">
              <a:lnSpc>
                <a:spcPct val="150000"/>
              </a:lnSpc>
              <a:spcBef>
                <a:spcPts val="360"/>
              </a:spcBef>
              <a:buNone/>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latin typeface="DejaVu Sans"/>
            </a:endParaRPr>
          </a:p>
          <a:p>
            <a:pPr algn="ctr">
              <a:lnSpc>
                <a:spcPct val="150000"/>
              </a:lnSpc>
              <a:spcBef>
                <a:spcPts val="360"/>
              </a:spcBef>
              <a:buNone/>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latin typeface="DejaVu Sans"/>
            </a:endParaRPr>
          </a:p>
          <a:p>
            <a:pPr algn="ctr">
              <a:lnSpc>
                <a:spcPct val="150000"/>
              </a:lnSpc>
              <a:spcBef>
                <a:spcPts val="360"/>
              </a:spcBef>
              <a:buNone/>
              <a:tabLst>
                <a:tab algn="l" pos="0"/>
              </a:tabLst>
            </a:pPr>
            <a:endParaRPr b="0" lang="en-US" sz="1800" spc="-1" strike="noStrike">
              <a:latin typeface="DejaVu Sans"/>
            </a:endParaRPr>
          </a:p>
        </p:txBody>
      </p:sp>
      <p:sp>
        <p:nvSpPr>
          <p:cNvPr id="285" name="CustomShape 3"/>
          <p:cNvSpPr/>
          <p:nvPr/>
        </p:nvSpPr>
        <p:spPr>
          <a:xfrm>
            <a:off x="263520" y="6411600"/>
            <a:ext cx="64731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Guardian News (2019) – </a:t>
            </a:r>
            <a:r>
              <a:rPr b="0" lang="de-DE" sz="900" spc="-1" strike="noStrike" u="sng">
                <a:solidFill>
                  <a:srgbClr val="0000ff"/>
                </a:solidFill>
                <a:uFillTx/>
                <a:latin typeface="DejaVu Sans"/>
                <a:ea typeface="Roboto"/>
                <a:hlinkClick r:id="rId1"/>
              </a:rPr>
              <a:t>https://www.youtube.com/watch?v=TMrtLsQbaok</a:t>
            </a:r>
            <a:endParaRPr b="0" lang="en-US" sz="900" spc="-1" strike="noStrike">
              <a:latin typeface="DejaVu Sans"/>
            </a:endParaRPr>
          </a:p>
        </p:txBody>
      </p:sp>
      <p:sp>
        <p:nvSpPr>
          <p:cNvPr id="286" name="CustomShape 4"/>
          <p:cNvSpPr/>
          <p:nvPr/>
        </p:nvSpPr>
        <p:spPr>
          <a:xfrm>
            <a:off x="3724920" y="4725000"/>
            <a:ext cx="3966480" cy="363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281"/>
              </a:spcBef>
              <a:buNone/>
              <a:tabLst>
                <a:tab algn="l" pos="0"/>
              </a:tabLst>
            </a:pPr>
            <a:r>
              <a:rPr b="0" lang="en-US" sz="1400" spc="-1" strike="noStrike" u="sng">
                <a:solidFill>
                  <a:srgbClr val="0000ff"/>
                </a:solidFill>
                <a:uFillTx/>
                <a:latin typeface="DejaVu Sans"/>
                <a:ea typeface="DejaVu Sans"/>
                <a:hlinkClick r:id="rId2"/>
              </a:rPr>
              <a:t>Click Me</a:t>
            </a:r>
            <a:endParaRPr b="0" lang="en-US" sz="1400" spc="-1" strike="noStrike">
              <a:latin typeface="DejaVu Sans"/>
            </a:endParaRPr>
          </a:p>
          <a:p>
            <a:pPr algn="ctr">
              <a:lnSpc>
                <a:spcPct val="100000"/>
              </a:lnSpc>
              <a:spcBef>
                <a:spcPts val="281"/>
              </a:spcBef>
              <a:buNone/>
              <a:tabLst>
                <a:tab algn="l" pos="0"/>
              </a:tabLst>
            </a:pPr>
            <a:r>
              <a:rPr b="0" lang="en-US" sz="1400" spc="-1" strike="noStrike">
                <a:solidFill>
                  <a:srgbClr val="000000"/>
                </a:solidFill>
                <a:latin typeface="DejaVu Sans"/>
                <a:ea typeface="DejaVu Sans"/>
              </a:rPr>
              <a:t>(start video at 1:50)</a:t>
            </a:r>
            <a:endParaRPr b="0" lang="en-US" sz="1400" spc="-1" strike="noStrike">
              <a:latin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Problem already solved?</a:t>
            </a:r>
            <a:endParaRPr b="0" lang="en-US" sz="2400" spc="-1" strike="noStrike">
              <a:latin typeface="DejaVu Sans"/>
            </a:endParaRPr>
          </a:p>
        </p:txBody>
      </p:sp>
      <p:sp>
        <p:nvSpPr>
          <p:cNvPr id="288" name="CustomShape 2"/>
          <p:cNvSpPr/>
          <p:nvPr/>
        </p:nvSpPr>
        <p:spPr>
          <a:xfrm>
            <a:off x="865440" y="2859120"/>
            <a:ext cx="9924480" cy="1876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1" lang="en-US" sz="2800" spc="-1" strike="noStrike">
                <a:solidFill>
                  <a:srgbClr val="000000"/>
                </a:solidFill>
                <a:latin typeface="DejaVu Sans"/>
                <a:ea typeface="DejaVu Sans"/>
              </a:rPr>
              <a:t>So we just reduce our CO2 footprint and we are good?</a:t>
            </a:r>
            <a:endParaRPr b="0" lang="en-US" sz="2800" spc="-1" strike="noStrike">
              <a:latin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Microsoft will be Carbon Negative by 2030</a:t>
            </a:r>
            <a:endParaRPr b="0" lang="en-US" sz="2400" spc="-1" strike="noStrike">
              <a:latin typeface="DejaVu Sans"/>
            </a:endParaRPr>
          </a:p>
        </p:txBody>
      </p:sp>
      <p:sp>
        <p:nvSpPr>
          <p:cNvPr id="290" name="CustomShape 2"/>
          <p:cNvSpPr/>
          <p:nvPr/>
        </p:nvSpPr>
        <p:spPr>
          <a:xfrm>
            <a:off x="263520" y="6411600"/>
            <a:ext cx="647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latin typeface="DejaVu Sans"/>
            </a:endParaRPr>
          </a:p>
        </p:txBody>
      </p:sp>
      <p:sp>
        <p:nvSpPr>
          <p:cNvPr id="291" name="CustomShape 3"/>
          <p:cNvSpPr/>
          <p:nvPr/>
        </p:nvSpPr>
        <p:spPr>
          <a:xfrm>
            <a:off x="865440" y="1828800"/>
            <a:ext cx="9924480" cy="2906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Apple will be Carbon Neutral by 2030</a:t>
            </a:r>
            <a:endParaRPr b="0" lang="en-US" sz="2400" spc="-1" strike="noStrike">
              <a:latin typeface="DejaVu Sans"/>
            </a:endParaRPr>
          </a:p>
        </p:txBody>
      </p:sp>
      <p:sp>
        <p:nvSpPr>
          <p:cNvPr id="293" name="CustomShape 2"/>
          <p:cNvSpPr/>
          <p:nvPr/>
        </p:nvSpPr>
        <p:spPr>
          <a:xfrm>
            <a:off x="263520" y="6411600"/>
            <a:ext cx="7509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latin typeface="DejaVu Sans"/>
            </a:endParaRPr>
          </a:p>
        </p:txBody>
      </p:sp>
      <p:sp>
        <p:nvSpPr>
          <p:cNvPr id="294" name="CustomShape 3"/>
          <p:cNvSpPr/>
          <p:nvPr/>
        </p:nvSpPr>
        <p:spPr>
          <a:xfrm>
            <a:off x="865440" y="1591200"/>
            <a:ext cx="9924480" cy="45658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 ”</a:t>
            </a:r>
            <a:endParaRPr b="0" lang="en-US" sz="2800" spc="-1" strike="noStrike">
              <a:latin typeface="DejaVu Sans"/>
            </a:endParaRPr>
          </a:p>
        </p:txBody>
      </p:sp>
      <p:sp>
        <p:nvSpPr>
          <p:cNvPr id="295" name=""/>
          <p:cNvSpPr/>
          <p:nvPr/>
        </p:nvSpPr>
        <p:spPr>
          <a:xfrm>
            <a:off x="4241520" y="1828800"/>
            <a:ext cx="786960" cy="22788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buNone/>
            </a:pPr>
            <a:r>
              <a:rPr b="0" lang="en-US" sz="1000" spc="-1" strike="noStrike">
                <a:solidFill>
                  <a:srgbClr val="000000"/>
                </a:solidFill>
                <a:latin typeface="DejaVu Sans"/>
                <a:ea typeface="DejaVu Sans"/>
              </a:rPr>
              <a:t>July 2020</a:t>
            </a:r>
            <a:endParaRPr b="0" lang="en-US" sz="1000" spc="-1" strike="noStrike">
              <a:latin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Polestar – 2030 Climate-neutral Car</a:t>
            </a:r>
            <a:endParaRPr b="0" lang="en-US" sz="2400" spc="-1" strike="noStrike">
              <a:latin typeface="DejaVu Sans"/>
            </a:endParaRPr>
          </a:p>
        </p:txBody>
      </p:sp>
      <p:sp>
        <p:nvSpPr>
          <p:cNvPr id="297" name="CustomShape 2"/>
          <p:cNvSpPr/>
          <p:nvPr/>
        </p:nvSpPr>
        <p:spPr>
          <a:xfrm>
            <a:off x="263520" y="6411600"/>
            <a:ext cx="7509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DejaVu Sans"/>
            </a:endParaRPr>
          </a:p>
        </p:txBody>
      </p:sp>
      <p:sp>
        <p:nvSpPr>
          <p:cNvPr id="298" name="CustomShape 3"/>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p:txBody>
      </p:sp>
      <p:sp>
        <p:nvSpPr>
          <p:cNvPr id="299" name="CustomShape 4"/>
          <p:cNvSpPr/>
          <p:nvPr/>
        </p:nvSpPr>
        <p:spPr>
          <a:xfrm>
            <a:off x="335520" y="1600200"/>
            <a:ext cx="10863360" cy="1140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Polestar – 2030 Climate-neutral Car</a:t>
            </a:r>
            <a:endParaRPr b="0" lang="en-US" sz="2400" spc="-1" strike="noStrike">
              <a:latin typeface="DejaVu Sans"/>
            </a:endParaRPr>
          </a:p>
        </p:txBody>
      </p:sp>
      <p:sp>
        <p:nvSpPr>
          <p:cNvPr id="301" name="CustomShape 2"/>
          <p:cNvSpPr/>
          <p:nvPr/>
        </p:nvSpPr>
        <p:spPr>
          <a:xfrm>
            <a:off x="865440" y="3274200"/>
            <a:ext cx="9924480" cy="2271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latin typeface="DejaVu Sans"/>
            </a:endParaRPr>
          </a:p>
        </p:txBody>
      </p:sp>
      <p:sp>
        <p:nvSpPr>
          <p:cNvPr id="302" name="CustomShape 3"/>
          <p:cNvSpPr/>
          <p:nvPr/>
        </p:nvSpPr>
        <p:spPr>
          <a:xfrm>
            <a:off x="335880" y="1600560"/>
            <a:ext cx="10863360" cy="1140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DejaVu Sans"/>
            </a:endParaRPr>
          </a:p>
        </p:txBody>
      </p:sp>
      <p:sp>
        <p:nvSpPr>
          <p:cNvPr id="303" name="CustomShape 4"/>
          <p:cNvSpPr/>
          <p:nvPr/>
        </p:nvSpPr>
        <p:spPr>
          <a:xfrm>
            <a:off x="263520" y="6411600"/>
            <a:ext cx="7509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Problem already solved?</a:t>
            </a:r>
            <a:endParaRPr b="0" lang="en-US" sz="2400" spc="-1" strike="noStrike">
              <a:latin typeface="DejaVu Sans"/>
            </a:endParaRPr>
          </a:p>
        </p:txBody>
      </p:sp>
      <p:sp>
        <p:nvSpPr>
          <p:cNvPr id="305"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1" lang="en-US" sz="2800" spc="-1" strike="noStrike">
                <a:solidFill>
                  <a:srgbClr val="000000"/>
                </a:solidFill>
                <a:latin typeface="DejaVu Sans"/>
                <a:ea typeface="DejaVu Sans"/>
              </a:rPr>
              <a:t>It is not only about CO2…</a:t>
            </a:r>
            <a:endParaRPr b="0" lang="en-US" sz="2800" spc="-1" strike="noStrike">
              <a:latin typeface="DejaVu Sans"/>
            </a:endParaRPr>
          </a:p>
          <a:p>
            <a:pPr marL="360" algn="ctr">
              <a:lnSpc>
                <a:spcPct val="100000"/>
              </a:lnSpc>
              <a:spcBef>
                <a:spcPts val="360"/>
              </a:spcBef>
              <a:buNone/>
            </a:pPr>
            <a:endParaRPr b="0" lang="en-US" sz="2800" spc="-1" strike="noStrike">
              <a:latin typeface="DejaVu Sans"/>
            </a:endParaRPr>
          </a:p>
        </p:txBody>
      </p:sp>
      <p:sp>
        <p:nvSpPr>
          <p:cNvPr id="306" name="CustomShape 3"/>
          <p:cNvSpPr/>
          <p:nvPr/>
        </p:nvSpPr>
        <p:spPr>
          <a:xfrm>
            <a:off x="865440" y="2859120"/>
            <a:ext cx="9924480" cy="1876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License</a:t>
            </a:r>
            <a:endParaRPr b="0" lang="en-US" sz="2400" spc="-1" strike="noStrike">
              <a:latin typeface="DejaVu Sans"/>
            </a:endParaRPr>
          </a:p>
        </p:txBody>
      </p:sp>
      <p:sp>
        <p:nvSpPr>
          <p:cNvPr id="193"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194" name="CustomShape 3"/>
          <p:cNvSpPr/>
          <p:nvPr/>
        </p:nvSpPr>
        <p:spPr>
          <a:xfrm>
            <a:off x="336600" y="3429000"/>
            <a:ext cx="10863360" cy="20552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latin typeface="DejaVu Sans"/>
            </a:endParaRPr>
          </a:p>
          <a:p>
            <a:pPr marL="216000" indent="-2156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22"/>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Greenwashing?</a:t>
            </a:r>
            <a:endParaRPr b="0" lang="en-US" sz="2400" spc="-1" strike="noStrike">
              <a:latin typeface="DejaVu Sans"/>
            </a:endParaRPr>
          </a:p>
        </p:txBody>
      </p:sp>
      <p:sp>
        <p:nvSpPr>
          <p:cNvPr id="308" name="CustomShape 23"/>
          <p:cNvSpPr/>
          <p:nvPr/>
        </p:nvSpPr>
        <p:spPr>
          <a:xfrm>
            <a:off x="263520" y="6411600"/>
            <a:ext cx="647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https://www.ifixit.com/tablet-repairability</a:t>
            </a:r>
            <a:endParaRPr b="0" lang="en-US" sz="900" spc="-1" strike="noStrike">
              <a:latin typeface="DejaVu Sans"/>
            </a:endParaRPr>
          </a:p>
        </p:txBody>
      </p:sp>
      <p:graphicFrame>
        <p:nvGraphicFramePr>
          <p:cNvPr id="309" name="Table 1"/>
          <p:cNvGraphicFramePr/>
          <p:nvPr/>
        </p:nvGraphicFramePr>
        <p:xfrm>
          <a:off x="299880" y="1407960"/>
          <a:ext cx="10901160" cy="4763880"/>
        </p:xfrm>
        <a:graphic>
          <a:graphicData uri="http://schemas.openxmlformats.org/drawingml/2006/table">
            <a:tbl>
              <a:tblPr/>
              <a:tblGrid>
                <a:gridCol w="2590560"/>
                <a:gridCol w="8310960"/>
              </a:tblGrid>
              <a:tr h="912240">
                <a:tc>
                  <a:txBody>
                    <a:bodyPr lIns="90000" rIns="90000" anchor="t">
                      <a:noAutofit/>
                    </a:bodyPr>
                    <a:p>
                      <a:pPr algn="ctr">
                        <a:lnSpc>
                          <a:spcPct val="100000"/>
                        </a:lnSpc>
                        <a:buNone/>
                      </a:pPr>
                      <a:r>
                        <a:rPr b="1" lang="en-US" sz="1300" spc="-1" strike="noStrike">
                          <a:solidFill>
                            <a:srgbClr val="000000"/>
                          </a:solidFill>
                          <a:latin typeface="DejaVu Sans"/>
                        </a:rPr>
                        <a:t>Apple iPad Pro 11” 2018</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latin typeface="DejaVu Sans"/>
                      </a:endParaRPr>
                    </a:p>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latin typeface="DejaVu Sans"/>
                      </a:endParaRPr>
                    </a:p>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chor="t">
                      <a:noAutofit/>
                    </a:bodyPr>
                    <a:p>
                      <a:pPr algn="ctr">
                        <a:lnSpc>
                          <a:spcPct val="100000"/>
                        </a:lnSpc>
                        <a:buNone/>
                      </a:pPr>
                      <a:r>
                        <a:rPr b="1" lang="en-US" sz="1300" spc="-1" strike="noStrike">
                          <a:solidFill>
                            <a:srgbClr val="000000"/>
                          </a:solidFill>
                          <a:latin typeface="DejaVu Sans"/>
                        </a:rPr>
                        <a:t>Microsoft Surface Pro 6 2018</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latin typeface="DejaVu Sans"/>
                      </a:endParaRPr>
                    </a:p>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latin typeface="DejaVu Sans"/>
                      </a:endParaRPr>
                    </a:p>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chor="t">
                      <a:noAutofit/>
                    </a:bodyPr>
                    <a:p>
                      <a:pPr algn="ctr">
                        <a:lnSpc>
                          <a:spcPct val="100000"/>
                        </a:lnSpc>
                        <a:buNone/>
                      </a:pPr>
                      <a:r>
                        <a:rPr b="1" lang="en-US" sz="1300" spc="-1" strike="noStrike">
                          <a:solidFill>
                            <a:srgbClr val="000000"/>
                          </a:solidFill>
                          <a:latin typeface="DejaVu Sans"/>
                        </a:rPr>
                        <a:t>Apple iPad Air 3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DejaVu Sans"/>
                      </a:endParaRPr>
                    </a:p>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DejaVu Sans"/>
                      </a:endParaRPr>
                    </a:p>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chor="t">
                      <a:noAutofit/>
                    </a:bodyPr>
                    <a:p>
                      <a:pPr algn="ctr">
                        <a:lnSpc>
                          <a:spcPct val="100000"/>
                        </a:lnSpc>
                        <a:buNone/>
                      </a:pPr>
                      <a:r>
                        <a:rPr b="1" lang="en-US" sz="1300" spc="-1" strike="noStrike">
                          <a:solidFill>
                            <a:srgbClr val="000000"/>
                          </a:solidFill>
                          <a:latin typeface="DejaVu Sans"/>
                        </a:rPr>
                        <a:t>Apple iPad 7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latin typeface="DejaVu Sans"/>
                      </a:endParaRPr>
                    </a:p>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latin typeface="DejaVu Sans"/>
                      </a:endParaRPr>
                    </a:p>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chor="t">
                      <a:noAutofit/>
                    </a:bodyPr>
                    <a:p>
                      <a:pPr algn="ctr">
                        <a:lnSpc>
                          <a:spcPct val="100000"/>
                        </a:lnSpc>
                        <a:buNone/>
                      </a:pPr>
                      <a:r>
                        <a:rPr b="1" lang="en-US" sz="1300" spc="-1" strike="noStrike">
                          <a:solidFill>
                            <a:srgbClr val="000000"/>
                          </a:solidFill>
                          <a:latin typeface="DejaVu Sans"/>
                        </a:rPr>
                        <a:t>Apple iPad Mini 5 2019</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DejaVu Sans"/>
                      </a:endParaRPr>
                    </a:p>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DejaVu Sans"/>
                      </a:endParaRPr>
                    </a:p>
                    <a:p>
                      <a:pPr marL="216000" indent="-21564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latin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How much am I contributing to this mess?</a:t>
            </a:r>
            <a:endParaRPr b="0" lang="en-US" sz="2400" spc="-1" strike="noStrike">
              <a:latin typeface="DejaVu Sans"/>
            </a:endParaRPr>
          </a:p>
        </p:txBody>
      </p:sp>
      <p:sp>
        <p:nvSpPr>
          <p:cNvPr id="311" name="CustomShape 3"/>
          <p:cNvSpPr/>
          <p:nvPr/>
        </p:nvSpPr>
        <p:spPr>
          <a:xfrm>
            <a:off x="263520" y="6411600"/>
            <a:ext cx="647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https://www.footprintcalculator.org</a:t>
            </a:r>
            <a:endParaRPr b="0" lang="en-US" sz="900" spc="-1" strike="noStrike">
              <a:latin typeface="DejaVu Sans"/>
            </a:endParaRPr>
          </a:p>
        </p:txBody>
      </p:sp>
      <p:sp>
        <p:nvSpPr>
          <p:cNvPr id="312" name="CustomShape 4"/>
          <p:cNvSpPr/>
          <p:nvPr/>
        </p:nvSpPr>
        <p:spPr>
          <a:xfrm>
            <a:off x="336240" y="1600920"/>
            <a:ext cx="10863360" cy="38829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What is your </a:t>
            </a:r>
            <a:r>
              <a:rPr b="0" i="1" lang="en-US" sz="2000" spc="-1" strike="noStrike">
                <a:solidFill>
                  <a:srgbClr val="000000"/>
                </a:solidFill>
                <a:latin typeface="DejaVu Sans"/>
                <a:ea typeface="DejaVu Sans"/>
              </a:rPr>
              <a:t>Ecological Footprint?</a:t>
            </a:r>
            <a:endParaRPr b="0" lang="en-US" sz="2000" spc="-1" strike="noStrike">
              <a:latin typeface="DejaVu Sans"/>
            </a:endParaRPr>
          </a:p>
          <a:p>
            <a:pPr lvl="1" marL="432000" indent="-2156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How many planets do we need if everybody lives like you?</a:t>
            </a:r>
            <a:endParaRPr b="0" lang="en-US" sz="2000" spc="-1" strike="noStrike">
              <a:latin typeface="DejaVu Sans"/>
            </a:endParaRPr>
          </a:p>
          <a:p>
            <a:pPr lvl="1" marL="432000" indent="-21564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When is your personal </a:t>
            </a:r>
            <a:r>
              <a:rPr b="0" i="1" lang="en-US" sz="2000" spc="-1" strike="noStrike">
                <a:solidFill>
                  <a:srgbClr val="000000"/>
                </a:solidFill>
                <a:latin typeface="DejaVu Sans"/>
                <a:ea typeface="DejaVu Sans"/>
              </a:rPr>
              <a:t>Overshoot Day?</a:t>
            </a:r>
            <a:endParaRPr b="0" lang="en-US" sz="2000" spc="-1" strike="noStrike">
              <a:latin typeface="DejaVu Sans"/>
            </a:endParaRPr>
          </a:p>
          <a:p>
            <a:pPr lvl="1" marL="432000" indent="-215640">
              <a:lnSpc>
                <a:spcPct val="100000"/>
              </a:lnSpc>
              <a:spcBef>
                <a:spcPts val="1191"/>
              </a:spcBef>
              <a:spcAft>
                <a:spcPts val="992"/>
              </a:spcAft>
              <a:buClr>
                <a:srgbClr val="008c4f"/>
              </a:buClr>
              <a:buSzPct val="45000"/>
              <a:buFont typeface="OpenSymbol"/>
              <a:buChar char="—"/>
            </a:pPr>
            <a:r>
              <a:rPr b="0" lang="en-US" sz="1800" spc="-1" strike="noStrike" u="sng">
                <a:solidFill>
                  <a:srgbClr val="0000ff"/>
                </a:solidFill>
                <a:uFillTx/>
                <a:latin typeface="DejaVu Sans"/>
                <a:ea typeface="DejaVu Sans"/>
                <a:hlinkClick r:id="rId2"/>
              </a:rPr>
              <a:t>Compute YOUR ecological footprint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Emotional Ecological Liabilities – Watson and Chomsky</a:t>
            </a:r>
            <a:endParaRPr b="0" lang="en-US" sz="24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Emotional Ecological Liabilities – Watson and Chomsky</a:t>
            </a:r>
            <a:endParaRPr b="0" lang="en-US" sz="2400" spc="-1" strike="noStrike">
              <a:latin typeface="DejaVu Sans"/>
            </a:endParaRPr>
          </a:p>
        </p:txBody>
      </p:sp>
      <p:pic>
        <p:nvPicPr>
          <p:cNvPr id="315" name="Grafik 2" descr=""/>
          <p:cNvPicPr/>
          <p:nvPr/>
        </p:nvPicPr>
        <p:blipFill>
          <a:blip r:embed="rId1"/>
          <a:stretch/>
        </p:blipFill>
        <p:spPr>
          <a:xfrm>
            <a:off x="1641240" y="1384560"/>
            <a:ext cx="8134200" cy="51346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What are you gonna tell you children?</a:t>
            </a:r>
            <a:endParaRPr b="0" lang="en-US" sz="2400" spc="-1" strike="noStrike">
              <a:latin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What are you gonna tell you children?</a:t>
            </a:r>
            <a:endParaRPr b="0" lang="en-US" sz="2400" spc="-1" strike="noStrike">
              <a:latin typeface="DejaVu Sans"/>
            </a:endParaRPr>
          </a:p>
        </p:txBody>
      </p:sp>
      <p:pic>
        <p:nvPicPr>
          <p:cNvPr id="318" name="" descr=""/>
          <p:cNvPicPr/>
          <p:nvPr/>
        </p:nvPicPr>
        <p:blipFill>
          <a:blip r:embed="rId1"/>
          <a:stretch/>
        </p:blipFill>
        <p:spPr>
          <a:xfrm>
            <a:off x="459000" y="1371600"/>
            <a:ext cx="4567680" cy="4959360"/>
          </a:xfrm>
          <a:prstGeom prst="rect">
            <a:avLst/>
          </a:prstGeom>
          <a:ln w="0">
            <a:noFill/>
          </a:ln>
        </p:spPr>
      </p:pic>
      <p:sp>
        <p:nvSpPr>
          <p:cNvPr id="319" name="CustomShape 2"/>
          <p:cNvSpPr/>
          <p:nvPr/>
        </p:nvSpPr>
        <p:spPr>
          <a:xfrm>
            <a:off x="263520" y="6411600"/>
            <a:ext cx="77788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DejaVu Sans"/>
            </a:endParaRPr>
          </a:p>
        </p:txBody>
      </p:sp>
      <p:sp>
        <p:nvSpPr>
          <p:cNvPr id="320" name="CustomShape 3"/>
          <p:cNvSpPr/>
          <p:nvPr/>
        </p:nvSpPr>
        <p:spPr>
          <a:xfrm>
            <a:off x="6310800" y="1875960"/>
            <a:ext cx="3745080" cy="2922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buNone/>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TU Clausthal – Research Profile </a:t>
            </a:r>
            <a:endParaRPr b="0" lang="en-US" sz="2400" spc="-1" strike="noStrike">
              <a:latin typeface="DejaVu Sans"/>
            </a:endParaRPr>
          </a:p>
        </p:txBody>
      </p:sp>
      <p:sp>
        <p:nvSpPr>
          <p:cNvPr id="322" name="CustomShape 2"/>
          <p:cNvSpPr/>
          <p:nvPr/>
        </p:nvSpPr>
        <p:spPr>
          <a:xfrm>
            <a:off x="263520" y="6411600"/>
            <a:ext cx="647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u="sng">
                <a:solidFill>
                  <a:srgbClr val="0000ff"/>
                </a:solidFill>
                <a:uFillTx/>
                <a:latin typeface="Roboto"/>
                <a:ea typeface="Roboto"/>
                <a:hlinkClick r:id="rId1"/>
              </a:rPr>
              <a:t>https://www.tu-clausthal.de/en/university/about-us</a:t>
            </a:r>
            <a:endParaRPr b="0" lang="en-US" sz="900" spc="-1" strike="noStrike">
              <a:latin typeface="DejaVu Sans"/>
            </a:endParaRPr>
          </a:p>
        </p:txBody>
      </p:sp>
      <p:pic>
        <p:nvPicPr>
          <p:cNvPr id="323" name="Grafik 2" descr=""/>
          <p:cNvPicPr/>
          <p:nvPr/>
        </p:nvPicPr>
        <p:blipFill>
          <a:blip r:embed="rId2"/>
          <a:stretch/>
        </p:blipFill>
        <p:spPr>
          <a:xfrm>
            <a:off x="417240" y="1487880"/>
            <a:ext cx="5671440" cy="4397400"/>
          </a:xfrm>
          <a:prstGeom prst="rect">
            <a:avLst/>
          </a:prstGeom>
          <a:ln w="0">
            <a:noFill/>
          </a:ln>
        </p:spPr>
      </p:pic>
      <p:pic>
        <p:nvPicPr>
          <p:cNvPr id="324" name="Grafik 7" descr=""/>
          <p:cNvPicPr/>
          <p:nvPr/>
        </p:nvPicPr>
        <p:blipFill>
          <a:blip r:embed="rId3"/>
          <a:stretch/>
        </p:blipFill>
        <p:spPr>
          <a:xfrm>
            <a:off x="6560280" y="1330920"/>
            <a:ext cx="3991320" cy="47116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The linear (industrial) Economy</a:t>
            </a:r>
            <a:endParaRPr b="0" lang="en-US" sz="3000" spc="-1" strike="noStrike">
              <a:latin typeface="DejaVu Sans"/>
            </a:endParaRPr>
          </a:p>
        </p:txBody>
      </p:sp>
      <p:sp>
        <p:nvSpPr>
          <p:cNvPr id="326" name="CustomShape 2"/>
          <p:cNvSpPr/>
          <p:nvPr/>
        </p:nvSpPr>
        <p:spPr>
          <a:xfrm>
            <a:off x="335520" y="2906640"/>
            <a:ext cx="10745640" cy="1492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Linear (Industrial) Economy</a:t>
            </a:r>
            <a:endParaRPr b="0" lang="en-US" sz="2400" spc="-1" strike="noStrike">
              <a:latin typeface="DejaVu Sans"/>
            </a:endParaRPr>
          </a:p>
        </p:txBody>
      </p:sp>
      <p:sp>
        <p:nvSpPr>
          <p:cNvPr id="328" name="CustomShape 2"/>
          <p:cNvSpPr/>
          <p:nvPr/>
        </p:nvSpPr>
        <p:spPr>
          <a:xfrm>
            <a:off x="263520" y="6411600"/>
            <a:ext cx="64731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sp>
        <p:nvSpPr>
          <p:cNvPr id="329" name="CustomShape 3"/>
          <p:cNvSpPr/>
          <p:nvPr/>
        </p:nvSpPr>
        <p:spPr>
          <a:xfrm>
            <a:off x="7866360" y="1459440"/>
            <a:ext cx="3214800" cy="46735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30" name="" descr=""/>
          <p:cNvPicPr/>
          <p:nvPr/>
        </p:nvPicPr>
        <p:blipFill>
          <a:blip r:embed="rId1"/>
          <a:stretch/>
        </p:blipFill>
        <p:spPr>
          <a:xfrm>
            <a:off x="290880" y="2299320"/>
            <a:ext cx="11340360" cy="27252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Linear Economy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332"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sp>
      <p:sp>
        <p:nvSpPr>
          <p:cNvPr id="333" name="CustomShape 3"/>
          <p:cNvSpPr/>
          <p:nvPr/>
        </p:nvSpPr>
        <p:spPr>
          <a:xfrm>
            <a:off x="335520" y="2859120"/>
            <a:ext cx="10577160" cy="1876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Motivation</a:t>
            </a:r>
            <a:endParaRPr b="0" lang="en-US" sz="3000" spc="-1" strike="noStrike">
              <a:latin typeface="DejaVu Sans"/>
            </a:endParaRPr>
          </a:p>
        </p:txBody>
      </p:sp>
      <p:sp>
        <p:nvSpPr>
          <p:cNvPr id="196" name="CustomShape 2"/>
          <p:cNvSpPr/>
          <p:nvPr/>
        </p:nvSpPr>
        <p:spPr>
          <a:xfrm>
            <a:off x="335520" y="2906640"/>
            <a:ext cx="10745640" cy="1492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Linear Economy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335"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DejaVu Sans"/>
            </a:endParaRPr>
          </a:p>
        </p:txBody>
      </p:sp>
      <p:sp>
        <p:nvSpPr>
          <p:cNvPr id="336" name="CustomShape 3"/>
          <p:cNvSpPr/>
          <p:nvPr/>
        </p:nvSpPr>
        <p:spPr>
          <a:xfrm>
            <a:off x="335520" y="2859120"/>
            <a:ext cx="10577160" cy="1876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Linear Industrial Economy – Definition</a:t>
            </a:r>
            <a:endParaRPr b="0" lang="en-US" sz="2400" spc="-1" strike="noStrike">
              <a:latin typeface="DejaVu Sans"/>
            </a:endParaRPr>
          </a:p>
          <a:p>
            <a:pPr>
              <a:lnSpc>
                <a:spcPct val="100000"/>
              </a:lnSpc>
              <a:buNone/>
            </a:pPr>
            <a:endParaRPr b="0" lang="en-US" sz="2400" spc="-1" strike="noStrike">
              <a:latin typeface="DejaVu Sans"/>
            </a:endParaRPr>
          </a:p>
        </p:txBody>
      </p:sp>
      <p:sp>
        <p:nvSpPr>
          <p:cNvPr id="338"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 maintain value (not to create value added), to optimise stock management (not flows) and to increase the efficiency of using goods (not of producing goods)”</a:t>
            </a:r>
            <a:endParaRPr b="0" lang="en-US" sz="1800" spc="-1" strike="noStrike">
              <a:latin typeface="DejaVu Sans"/>
            </a:endParaRPr>
          </a:p>
        </p:txBody>
      </p:sp>
      <p:sp>
        <p:nvSpPr>
          <p:cNvPr id="339" name="CustomShape 3"/>
          <p:cNvSpPr/>
          <p:nvPr/>
        </p:nvSpPr>
        <p:spPr>
          <a:xfrm>
            <a:off x="335520" y="2859120"/>
            <a:ext cx="10577160" cy="1876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40" name="CustomShape 4"/>
          <p:cNvSpPr/>
          <p:nvPr/>
        </p:nvSpPr>
        <p:spPr>
          <a:xfrm>
            <a:off x="263520" y="6411600"/>
            <a:ext cx="64731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Linear (Industrial) Economy – Waste Management as last Step</a:t>
            </a:r>
            <a:endParaRPr b="0" lang="en-US" sz="2400" spc="-1" strike="noStrike">
              <a:latin typeface="DejaVu Sans"/>
            </a:endParaRPr>
          </a:p>
        </p:txBody>
      </p:sp>
      <p:sp>
        <p:nvSpPr>
          <p:cNvPr id="342" name="CustomShape 2"/>
          <p:cNvSpPr/>
          <p:nvPr/>
        </p:nvSpPr>
        <p:spPr>
          <a:xfrm>
            <a:off x="263520" y="6411600"/>
            <a:ext cx="64731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pic>
        <p:nvPicPr>
          <p:cNvPr id="343" name="" descr=""/>
          <p:cNvPicPr/>
          <p:nvPr/>
        </p:nvPicPr>
        <p:blipFill>
          <a:blip r:embed="rId1"/>
          <a:stretch/>
        </p:blipFill>
        <p:spPr>
          <a:xfrm>
            <a:off x="817560" y="1371600"/>
            <a:ext cx="9824760" cy="53258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1</a:t>
            </a:r>
            <a:endParaRPr b="0" lang="en-US" sz="2400" spc="-1" strike="noStrike">
              <a:latin typeface="DejaVu Sans"/>
            </a:endParaRPr>
          </a:p>
        </p:txBody>
      </p:sp>
      <p:pic>
        <p:nvPicPr>
          <p:cNvPr id="345" name="Grafik 3" descr=""/>
          <p:cNvPicPr/>
          <p:nvPr/>
        </p:nvPicPr>
        <p:blipFill>
          <a:blip r:embed="rId1"/>
          <a:stretch/>
        </p:blipFill>
        <p:spPr>
          <a:xfrm>
            <a:off x="516600" y="1917360"/>
            <a:ext cx="5844960" cy="301644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1</a:t>
            </a:r>
            <a:endParaRPr b="0" lang="en-US" sz="2400" spc="-1" strike="noStrike">
              <a:latin typeface="DejaVu Sans"/>
            </a:endParaRPr>
          </a:p>
        </p:txBody>
      </p:sp>
      <p:sp>
        <p:nvSpPr>
          <p:cNvPr id="347" name="CustomShape 2"/>
          <p:cNvSpPr/>
          <p:nvPr/>
        </p:nvSpPr>
        <p:spPr>
          <a:xfrm>
            <a:off x="263520" y="6411600"/>
            <a:ext cx="10877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DejaVu Sans"/>
            </a:endParaRPr>
          </a:p>
        </p:txBody>
      </p:sp>
      <p:pic>
        <p:nvPicPr>
          <p:cNvPr id="348" name="Grafik 3" descr=""/>
          <p:cNvPicPr/>
          <p:nvPr/>
        </p:nvPicPr>
        <p:blipFill>
          <a:blip r:embed="rId2"/>
          <a:stretch/>
        </p:blipFill>
        <p:spPr>
          <a:xfrm>
            <a:off x="516600" y="1917360"/>
            <a:ext cx="5844960" cy="3016440"/>
          </a:xfrm>
          <a:prstGeom prst="rect">
            <a:avLst/>
          </a:prstGeom>
          <a:ln w="0">
            <a:noFill/>
          </a:ln>
        </p:spPr>
      </p:pic>
      <p:pic>
        <p:nvPicPr>
          <p:cNvPr id="349" name="" descr=""/>
          <p:cNvPicPr/>
          <p:nvPr/>
        </p:nvPicPr>
        <p:blipFill>
          <a:blip r:embed="rId3"/>
          <a:stretch/>
        </p:blipFill>
        <p:spPr>
          <a:xfrm>
            <a:off x="6701400" y="1674360"/>
            <a:ext cx="4517280" cy="36403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1</a:t>
            </a:r>
            <a:endParaRPr b="0" lang="en-US" sz="2400" spc="-1" strike="noStrike">
              <a:latin typeface="DejaVu Sans"/>
            </a:endParaRPr>
          </a:p>
        </p:txBody>
      </p:sp>
      <p:sp>
        <p:nvSpPr>
          <p:cNvPr id="351" name="CustomShape 2"/>
          <p:cNvSpPr/>
          <p:nvPr/>
        </p:nvSpPr>
        <p:spPr>
          <a:xfrm>
            <a:off x="263520" y="6411600"/>
            <a:ext cx="10877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DejaVu Sans"/>
            </a:endParaRPr>
          </a:p>
        </p:txBody>
      </p:sp>
      <p:sp>
        <p:nvSpPr>
          <p:cNvPr id="352" name="CustomShape 3"/>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DejaVu Sans"/>
            </a:endParaRPr>
          </a:p>
        </p:txBody>
      </p:sp>
      <p:sp>
        <p:nvSpPr>
          <p:cNvPr id="353" name="CustomShape 4"/>
          <p:cNvSpPr/>
          <p:nvPr/>
        </p:nvSpPr>
        <p:spPr>
          <a:xfrm>
            <a:off x="865440" y="2859120"/>
            <a:ext cx="9924480" cy="1876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49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2 generations profited from cheap nuclear energy</a:t>
            </a:r>
            <a:endParaRPr b="0" lang="en-US" sz="2400" spc="-1" strike="noStrike">
              <a:latin typeface="DejaVu Sans"/>
            </a:endParaRPr>
          </a:p>
          <a:p>
            <a:pPr algn="ctr">
              <a:lnSpc>
                <a:spcPct val="100000"/>
              </a:lnSpc>
              <a:buNone/>
            </a:pPr>
            <a:endParaRPr b="0" lang="en-US" sz="2400" spc="-1" strike="noStrike">
              <a:latin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1</a:t>
            </a:r>
            <a:endParaRPr b="0" lang="en-US" sz="2400" spc="-1" strike="noStrike">
              <a:latin typeface="DejaVu Sans"/>
            </a:endParaRPr>
          </a:p>
        </p:txBody>
      </p:sp>
      <p:sp>
        <p:nvSpPr>
          <p:cNvPr id="355"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endParaRPr b="0" lang="en-US" sz="1800" spc="-1" strike="noStrike">
              <a:latin typeface="DejaVu Sans"/>
            </a:endParaRPr>
          </a:p>
          <a:p>
            <a:pPr marL="360" algn="ctr">
              <a:lnSpc>
                <a:spcPct val="100000"/>
              </a:lnSpc>
              <a:spcBef>
                <a:spcPts val="360"/>
              </a:spcBef>
              <a:buNone/>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DejaVu Sans"/>
            </a:endParaRPr>
          </a:p>
        </p:txBody>
      </p:sp>
      <p:sp>
        <p:nvSpPr>
          <p:cNvPr id="356" name="CustomShape 3"/>
          <p:cNvSpPr/>
          <p:nvPr/>
        </p:nvSpPr>
        <p:spPr>
          <a:xfrm>
            <a:off x="865440" y="2859120"/>
            <a:ext cx="9924480" cy="1876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49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2 generations profited from cheap nuclear energy</a:t>
            </a:r>
            <a:endParaRPr b="0" lang="en-US" sz="2400" spc="-1" strike="noStrike">
              <a:latin typeface="DejaVu Sans"/>
            </a:endParaRPr>
          </a:p>
          <a:p>
            <a:pPr marL="216000" indent="-21492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40,000 generation will have to live with the waste</a:t>
            </a:r>
            <a:endParaRPr b="0" lang="en-US" sz="2400" spc="-1" strike="noStrike">
              <a:latin typeface="DejaVu Sans"/>
            </a:endParaRPr>
          </a:p>
        </p:txBody>
      </p:sp>
      <p:sp>
        <p:nvSpPr>
          <p:cNvPr id="357" name="CustomShape 4"/>
          <p:cNvSpPr/>
          <p:nvPr/>
        </p:nvSpPr>
        <p:spPr>
          <a:xfrm>
            <a:off x="263520" y="6411600"/>
            <a:ext cx="10877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2</a:t>
            </a:r>
            <a:endParaRPr b="0" lang="en-US" sz="2400" spc="-1" strike="noStrike">
              <a:latin typeface="DejaVu Sans"/>
            </a:endParaRPr>
          </a:p>
        </p:txBody>
      </p:sp>
      <p:pic>
        <p:nvPicPr>
          <p:cNvPr id="359" name="" descr=""/>
          <p:cNvPicPr/>
          <p:nvPr/>
        </p:nvPicPr>
        <p:blipFill>
          <a:blip r:embed="rId1"/>
          <a:stretch/>
        </p:blipFill>
        <p:spPr>
          <a:xfrm>
            <a:off x="2514600" y="1734840"/>
            <a:ext cx="5304240" cy="3977640"/>
          </a:xfrm>
          <a:prstGeom prst="rect">
            <a:avLst/>
          </a:prstGeom>
          <a:ln w="0">
            <a:noFill/>
          </a:ln>
        </p:spPr>
      </p:pic>
      <p:sp>
        <p:nvSpPr>
          <p:cNvPr id="360" name="CustomShape 2"/>
          <p:cNvSpPr/>
          <p:nvPr/>
        </p:nvSpPr>
        <p:spPr>
          <a:xfrm>
            <a:off x="263520" y="6051600"/>
            <a:ext cx="10877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2</a:t>
            </a:r>
            <a:endParaRPr b="0" lang="en-US" sz="2400" spc="-1" strike="noStrike">
              <a:latin typeface="DejaVu Sans"/>
            </a:endParaRPr>
          </a:p>
        </p:txBody>
      </p:sp>
      <p:sp>
        <p:nvSpPr>
          <p:cNvPr id="362" name="CustomShape 2"/>
          <p:cNvSpPr/>
          <p:nvPr/>
        </p:nvSpPr>
        <p:spPr>
          <a:xfrm>
            <a:off x="263520" y="6411600"/>
            <a:ext cx="7416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DejaVu Sans"/>
            </a:endParaRPr>
          </a:p>
        </p:txBody>
      </p:sp>
      <p:sp>
        <p:nvSpPr>
          <p:cNvPr id="363" name="CustomShape 3"/>
          <p:cNvSpPr/>
          <p:nvPr/>
        </p:nvSpPr>
        <p:spPr>
          <a:xfrm>
            <a:off x="335520" y="1268280"/>
            <a:ext cx="288216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33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That is a credit card every week!</a:t>
            </a:r>
            <a:endParaRPr b="0" lang="en-US" sz="1800" spc="-1" strike="noStrike">
              <a:latin typeface="DejaVu Sans"/>
            </a:endParaRPr>
          </a:p>
          <a:p>
            <a:pPr marL="360">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DejaVu Sans"/>
            </a:endParaRPr>
          </a:p>
        </p:txBody>
      </p:sp>
      <p:pic>
        <p:nvPicPr>
          <p:cNvPr id="364" name="" descr=""/>
          <p:cNvPicPr/>
          <p:nvPr/>
        </p:nvPicPr>
        <p:blipFill>
          <a:blip r:embed="rId1"/>
          <a:stretch/>
        </p:blipFill>
        <p:spPr>
          <a:xfrm>
            <a:off x="4669560" y="1734840"/>
            <a:ext cx="5304240" cy="3977640"/>
          </a:xfrm>
          <a:prstGeom prst="rect">
            <a:avLst/>
          </a:prstGeom>
          <a:ln w="0">
            <a:noFill/>
          </a:ln>
        </p:spPr>
      </p:pic>
      <p:sp>
        <p:nvSpPr>
          <p:cNvPr id="365" name="CustomShape 4"/>
          <p:cNvSpPr/>
          <p:nvPr/>
        </p:nvSpPr>
        <p:spPr>
          <a:xfrm>
            <a:off x="263520" y="6051600"/>
            <a:ext cx="10877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2</a:t>
            </a:r>
            <a:endParaRPr b="0" lang="en-US" sz="2400" spc="-1" strike="noStrike">
              <a:latin typeface="DejaVu Sans"/>
            </a:endParaRPr>
          </a:p>
        </p:txBody>
      </p:sp>
      <p:sp>
        <p:nvSpPr>
          <p:cNvPr id="367" name="CustomShape 2"/>
          <p:cNvSpPr/>
          <p:nvPr/>
        </p:nvSpPr>
        <p:spPr>
          <a:xfrm>
            <a:off x="263520" y="6411600"/>
            <a:ext cx="7416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DejaVu Sans"/>
            </a:endParaRPr>
          </a:p>
        </p:txBody>
      </p:sp>
      <p:sp>
        <p:nvSpPr>
          <p:cNvPr id="368" name="CustomShape 3"/>
          <p:cNvSpPr/>
          <p:nvPr/>
        </p:nvSpPr>
        <p:spPr>
          <a:xfrm>
            <a:off x="335520" y="1268280"/>
            <a:ext cx="288216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33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33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33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latin typeface="DejaVu Sans"/>
            </a:endParaRPr>
          </a:p>
        </p:txBody>
      </p:sp>
      <p:pic>
        <p:nvPicPr>
          <p:cNvPr id="369" name="" descr=""/>
          <p:cNvPicPr/>
          <p:nvPr/>
        </p:nvPicPr>
        <p:blipFill>
          <a:blip r:embed="rId1"/>
          <a:stretch/>
        </p:blipFill>
        <p:spPr>
          <a:xfrm>
            <a:off x="4669200" y="1734840"/>
            <a:ext cx="5304240" cy="3977640"/>
          </a:xfrm>
          <a:prstGeom prst="rect">
            <a:avLst/>
          </a:prstGeom>
          <a:ln w="0">
            <a:noFill/>
          </a:ln>
        </p:spPr>
      </p:pic>
      <p:sp>
        <p:nvSpPr>
          <p:cNvPr id="370" name="CustomShape 4"/>
          <p:cNvSpPr/>
          <p:nvPr/>
        </p:nvSpPr>
        <p:spPr>
          <a:xfrm>
            <a:off x="263520" y="6051600"/>
            <a:ext cx="10877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The Limits to Growth – 1972 </a:t>
            </a:r>
            <a:endParaRPr b="0" lang="en-US" sz="2400" spc="-1" strike="noStrike">
              <a:latin typeface="DejaVu Sans"/>
            </a:endParaRPr>
          </a:p>
        </p:txBody>
      </p:sp>
      <p:sp>
        <p:nvSpPr>
          <p:cNvPr id="198"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199" name="Grafik 4" descr=""/>
          <p:cNvPicPr/>
          <p:nvPr/>
        </p:nvPicPr>
        <p:blipFill>
          <a:blip r:embed="rId1"/>
          <a:stretch/>
        </p:blipFill>
        <p:spPr>
          <a:xfrm>
            <a:off x="2583720" y="1473480"/>
            <a:ext cx="7016760" cy="473652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2</a:t>
            </a:r>
            <a:endParaRPr b="0" lang="en-US" sz="2400" spc="-1" strike="noStrike">
              <a:latin typeface="DejaVu Sans"/>
            </a:endParaRPr>
          </a:p>
        </p:txBody>
      </p:sp>
      <p:sp>
        <p:nvSpPr>
          <p:cNvPr id="372" name="CustomShape 2"/>
          <p:cNvSpPr/>
          <p:nvPr/>
        </p:nvSpPr>
        <p:spPr>
          <a:xfrm>
            <a:off x="263520" y="6411600"/>
            <a:ext cx="7416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DejaVu Sans"/>
            </a:endParaRPr>
          </a:p>
        </p:txBody>
      </p:sp>
      <p:sp>
        <p:nvSpPr>
          <p:cNvPr id="373" name="CustomShape 3"/>
          <p:cNvSpPr/>
          <p:nvPr/>
        </p:nvSpPr>
        <p:spPr>
          <a:xfrm>
            <a:off x="335520" y="1232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1800" spc="-1" strike="noStrike">
                <a:solidFill>
                  <a:srgbClr val="000000"/>
                </a:solidFill>
                <a:latin typeface="DejaVu Sans"/>
                <a:ea typeface="DejaVu Sans"/>
              </a:rPr>
              <a:t>Global Flows of Plastic Packaging Materials in 2013</a:t>
            </a:r>
            <a:endParaRPr b="0" lang="en-US" sz="1800" spc="-1" strike="noStrike">
              <a:latin typeface="DejaVu Sans"/>
            </a:endParaRPr>
          </a:p>
        </p:txBody>
      </p:sp>
      <p:pic>
        <p:nvPicPr>
          <p:cNvPr id="374" name="" descr=""/>
          <p:cNvPicPr/>
          <p:nvPr/>
        </p:nvPicPr>
        <p:blipFill>
          <a:blip r:embed="rId1"/>
          <a:stretch/>
        </p:blipFill>
        <p:spPr>
          <a:xfrm>
            <a:off x="2583000" y="914400"/>
            <a:ext cx="7126560" cy="57528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Horrible Waste Management – Example 2</a:t>
            </a:r>
            <a:endParaRPr b="0" lang="en-US" sz="2400" spc="-1" strike="noStrike">
              <a:latin typeface="DejaVu Sans"/>
            </a:endParaRPr>
          </a:p>
        </p:txBody>
      </p:sp>
      <p:sp>
        <p:nvSpPr>
          <p:cNvPr id="376" name="CustomShape 2"/>
          <p:cNvSpPr/>
          <p:nvPr/>
        </p:nvSpPr>
        <p:spPr>
          <a:xfrm>
            <a:off x="263520" y="6411600"/>
            <a:ext cx="74160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DejaVu Sans"/>
            </a:endParaRPr>
          </a:p>
        </p:txBody>
      </p:sp>
      <p:sp>
        <p:nvSpPr>
          <p:cNvPr id="377" name="CustomShape 3"/>
          <p:cNvSpPr/>
          <p:nvPr/>
        </p:nvSpPr>
        <p:spPr>
          <a:xfrm>
            <a:off x="335520" y="1268280"/>
            <a:ext cx="288216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33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360">
              <a:lnSpc>
                <a:spcPct val="100000"/>
              </a:lnSpc>
              <a:spcBef>
                <a:spcPts val="360"/>
              </a:spcBef>
              <a:buNone/>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DejaVu Sans"/>
            </a:endParaRPr>
          </a:p>
        </p:txBody>
      </p:sp>
      <p:pic>
        <p:nvPicPr>
          <p:cNvPr id="378" name="" descr=""/>
          <p:cNvPicPr/>
          <p:nvPr/>
        </p:nvPicPr>
        <p:blipFill>
          <a:blip r:embed="rId1"/>
          <a:stretch/>
        </p:blipFill>
        <p:spPr>
          <a:xfrm>
            <a:off x="2583000" y="914400"/>
            <a:ext cx="7126560" cy="5752800"/>
          </a:xfrm>
          <a:prstGeom prst="rect">
            <a:avLst/>
          </a:prstGeom>
          <a:ln w="0">
            <a:noFill/>
          </a:ln>
        </p:spPr>
      </p:pic>
      <p:sp>
        <p:nvSpPr>
          <p:cNvPr id="379" name="CustomShape 4"/>
          <p:cNvSpPr/>
          <p:nvPr/>
        </p:nvSpPr>
        <p:spPr>
          <a:xfrm>
            <a:off x="335520" y="1232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1800" spc="-1" strike="noStrike">
                <a:solidFill>
                  <a:srgbClr val="000000"/>
                </a:solidFill>
                <a:latin typeface="DejaVu Sans"/>
                <a:ea typeface="DejaVu Sans"/>
              </a:rPr>
              <a:t>Global Flows of Plastic Packaging Materials in 2013</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Waste Management</a:t>
            </a:r>
            <a:endParaRPr b="0" lang="en-US" sz="2400" spc="-1" strike="noStrike">
              <a:latin typeface="DejaVu Sans"/>
            </a:endParaRPr>
          </a:p>
          <a:p>
            <a:pPr>
              <a:lnSpc>
                <a:spcPct val="100000"/>
              </a:lnSpc>
              <a:buNone/>
            </a:pPr>
            <a:endParaRPr b="0" lang="en-US" sz="2400" spc="-1" strike="noStrike">
              <a:latin typeface="DejaVu Sans"/>
            </a:endParaRPr>
          </a:p>
        </p:txBody>
      </p:sp>
      <p:sp>
        <p:nvSpPr>
          <p:cNvPr id="381"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buNone/>
            </a:pPr>
            <a:r>
              <a:rPr b="1" lang="en-US" sz="2800" spc="-1" strike="noStrike">
                <a:solidFill>
                  <a:srgbClr val="595959"/>
                </a:solidFill>
                <a:latin typeface="DejaVu Sans"/>
                <a:ea typeface="DejaVu Sans"/>
              </a:rPr>
              <a:t>Waste = Inefficiency</a:t>
            </a:r>
            <a:endParaRPr b="0" lang="en-US" sz="2800" spc="-1" strike="noStrike">
              <a:latin typeface="DejaVu Sans"/>
            </a:endParaRPr>
          </a:p>
        </p:txBody>
      </p:sp>
      <p:sp>
        <p:nvSpPr>
          <p:cNvPr id="382" name="CustomShape 3"/>
          <p:cNvSpPr/>
          <p:nvPr/>
        </p:nvSpPr>
        <p:spPr>
          <a:xfrm>
            <a:off x="3526920" y="2859120"/>
            <a:ext cx="4348440" cy="18763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Linear (Industrial) Economy</a:t>
            </a:r>
            <a:endParaRPr b="0" lang="en-US" sz="2400" spc="-1" strike="noStrike">
              <a:latin typeface="DejaVu Sans"/>
            </a:endParaRPr>
          </a:p>
        </p:txBody>
      </p:sp>
      <p:sp>
        <p:nvSpPr>
          <p:cNvPr id="384" name="CustomShape 2"/>
          <p:cNvSpPr/>
          <p:nvPr/>
        </p:nvSpPr>
        <p:spPr>
          <a:xfrm>
            <a:off x="263520" y="6411600"/>
            <a:ext cx="64731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DejaVu Sans"/>
            </a:endParaRPr>
          </a:p>
        </p:txBody>
      </p:sp>
      <p:pic>
        <p:nvPicPr>
          <p:cNvPr id="385" name="" descr=""/>
          <p:cNvPicPr/>
          <p:nvPr/>
        </p:nvPicPr>
        <p:blipFill>
          <a:blip r:embed="rId1"/>
          <a:stretch/>
        </p:blipFill>
        <p:spPr>
          <a:xfrm>
            <a:off x="350280" y="1859040"/>
            <a:ext cx="11303640" cy="373392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527400" y="1412640"/>
            <a:ext cx="10361520" cy="11480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387" name="CustomShape 2"/>
          <p:cNvSpPr/>
          <p:nvPr/>
        </p:nvSpPr>
        <p:spPr>
          <a:xfrm>
            <a:off x="527400" y="2852640"/>
            <a:ext cx="10361520" cy="2368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2: Introduction to the Circular Economy</a:t>
            </a:r>
            <a:endParaRPr b="0" lang="en-US" sz="2400" spc="-1" strike="noStrike">
              <a:latin typeface="DejaVu Sans"/>
            </a:endParaRPr>
          </a:p>
          <a:p>
            <a:pPr algn="ctr">
              <a:lnSpc>
                <a:spcPct val="100000"/>
              </a:lnSpc>
              <a:spcBef>
                <a:spcPts val="479"/>
              </a:spcBef>
              <a:buNone/>
              <a:tabLst>
                <a:tab algn="l" pos="0"/>
              </a:tabLst>
            </a:pPr>
            <a:r>
              <a:rPr b="1" lang="en-US" sz="2400" spc="-1" strike="noStrike">
                <a:solidFill>
                  <a:srgbClr val="000000"/>
                </a:solidFill>
                <a:latin typeface="DejaVu Sans"/>
                <a:ea typeface="DejaVu Sans"/>
              </a:rPr>
              <a:t>Part 2</a:t>
            </a: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Arne Bochem (Göttingen)</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389" name="CustomShape 2"/>
          <p:cNvSpPr/>
          <p:nvPr/>
        </p:nvSpPr>
        <p:spPr>
          <a:xfrm>
            <a:off x="335520" y="764640"/>
            <a:ext cx="10745640" cy="496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The Limits to Growth – World3 Standard Run </a:t>
            </a:r>
            <a:endParaRPr b="0" lang="en-US" sz="2400" spc="-1" strike="noStrike">
              <a:latin typeface="DejaVu Sans"/>
            </a:endParaRPr>
          </a:p>
        </p:txBody>
      </p:sp>
      <p:sp>
        <p:nvSpPr>
          <p:cNvPr id="201" name="CustomShape 2"/>
          <p:cNvSpPr/>
          <p:nvPr/>
        </p:nvSpPr>
        <p:spPr>
          <a:xfrm>
            <a:off x="335520" y="1267560"/>
            <a:ext cx="10745640" cy="5033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202" name="Inhaltsplatzhalter 5" descr=""/>
          <p:cNvPicPr/>
          <p:nvPr/>
        </p:nvPicPr>
        <p:blipFill>
          <a:blip r:embed="rId1"/>
          <a:stretch/>
        </p:blipFill>
        <p:spPr>
          <a:xfrm>
            <a:off x="3885480" y="1509120"/>
            <a:ext cx="4412880" cy="4496760"/>
          </a:xfrm>
          <a:prstGeom prst="rect">
            <a:avLst/>
          </a:prstGeom>
          <a:ln w="0">
            <a:noFill/>
          </a:ln>
          <a:effectLst>
            <a:outerShdw algn="ctr" blurRad="50760" dir="5400000" dist="50760" rotWithShape="0">
              <a:schemeClr val="bg2"/>
            </a:outerShdw>
          </a:effectLst>
        </p:spPr>
      </p:pic>
      <p:sp>
        <p:nvSpPr>
          <p:cNvPr id="203" name="CustomShape 3"/>
          <p:cNvSpPr/>
          <p:nvPr/>
        </p:nvSpPr>
        <p:spPr>
          <a:xfrm>
            <a:off x="263520" y="6411600"/>
            <a:ext cx="10248120" cy="382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Reconstruction by YaguraStation of Figure 35. page 124 of The Limits to Growth (1972)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r>
              <a:rPr b="0" lang="en-US" sz="900" spc="-1" strike="noStrike">
                <a:solidFill>
                  <a:srgbClr val="a6a6a6"/>
                </a:solidFill>
                <a:latin typeface="Roboto"/>
                <a:ea typeface="Roboto"/>
              </a:rPr>
              <a:t> </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The Limits to Growth – World3 Standard Run </a:t>
            </a:r>
            <a:endParaRPr b="0" lang="en-US" sz="2400" spc="-1" strike="noStrike">
              <a:latin typeface="DejaVu Sans"/>
            </a:endParaRPr>
          </a:p>
        </p:txBody>
      </p:sp>
      <p:sp>
        <p:nvSpPr>
          <p:cNvPr id="205"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
        <p:nvSpPr>
          <p:cNvPr id="206" name="CustomShape 3"/>
          <p:cNvSpPr/>
          <p:nvPr/>
        </p:nvSpPr>
        <p:spPr>
          <a:xfrm>
            <a:off x="263520" y="6411600"/>
            <a:ext cx="64731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DejaVu Sans"/>
                <a:ea typeface="Roboto"/>
              </a:rPr>
              <a:t>Meadows (1972) – The Limits to Growth.</a:t>
            </a:r>
            <a:endParaRPr b="0" lang="en-US" sz="900" spc="-1" strike="noStrike">
              <a:latin typeface="DejaVu Sans"/>
            </a:endParaRPr>
          </a:p>
        </p:txBody>
      </p:sp>
      <p:sp>
        <p:nvSpPr>
          <p:cNvPr id="207" name="CustomShape 4"/>
          <p:cNvSpPr/>
          <p:nvPr/>
        </p:nvSpPr>
        <p:spPr>
          <a:xfrm>
            <a:off x="3719880" y="2853000"/>
            <a:ext cx="3966480" cy="1731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buNone/>
              <a:tabLst>
                <a:tab algn="l" pos="0"/>
              </a:tabLst>
            </a:pPr>
            <a:r>
              <a:rPr b="0" lang="en-US" sz="1800" spc="-1" strike="noStrike" u="sng">
                <a:solidFill>
                  <a:srgbClr val="0000ff"/>
                </a:solidFill>
                <a:uFillTx/>
                <a:latin typeface="DejaVu Sans"/>
                <a:ea typeface="DejaVu Sans"/>
                <a:hlinkClick r:id="rId1"/>
              </a:rPr>
              <a:t>Click Me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FR" sz="2400" spc="-1" strike="noStrike">
                <a:solidFill>
                  <a:srgbClr val="000000"/>
                </a:solidFill>
                <a:latin typeface="DejaVu Sans"/>
                <a:ea typeface="DejaVu Sans"/>
              </a:rPr>
              <a:t>The Limits to Growth – 1972 / 2004 </a:t>
            </a:r>
            <a:endParaRPr b="0" lang="en-US" sz="2400" spc="-1" strike="noStrike">
              <a:latin typeface="DejaVu Sans"/>
            </a:endParaRPr>
          </a:p>
        </p:txBody>
      </p:sp>
      <p:sp>
        <p:nvSpPr>
          <p:cNvPr id="209"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pic>
        <p:nvPicPr>
          <p:cNvPr id="210" name="Grafik 4" descr=""/>
          <p:cNvPicPr/>
          <p:nvPr/>
        </p:nvPicPr>
        <p:blipFill>
          <a:blip r:embed="rId1"/>
          <a:stretch/>
        </p:blipFill>
        <p:spPr>
          <a:xfrm>
            <a:off x="1128960" y="1847520"/>
            <a:ext cx="4959360" cy="3566880"/>
          </a:xfrm>
          <a:prstGeom prst="rect">
            <a:avLst/>
          </a:prstGeom>
          <a:ln w="0">
            <a:noFill/>
          </a:ln>
        </p:spPr>
      </p:pic>
      <p:pic>
        <p:nvPicPr>
          <p:cNvPr id="211" name="Grafik 4" descr=""/>
          <p:cNvPicPr/>
          <p:nvPr/>
        </p:nvPicPr>
        <p:blipFill>
          <a:blip r:embed="rId2"/>
          <a:stretch/>
        </p:blipFill>
        <p:spPr>
          <a:xfrm>
            <a:off x="6732360" y="1434960"/>
            <a:ext cx="3467880" cy="44053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 Resource Consumption </a:t>
            </a:r>
            <a:endParaRPr b="0" lang="en-US" sz="2400" spc="-1" strike="noStrike">
              <a:latin typeface="DejaVu Sans"/>
            </a:endParaRPr>
          </a:p>
        </p:txBody>
      </p:sp>
      <p:sp>
        <p:nvSpPr>
          <p:cNvPr id="213" name="CustomShape 2"/>
          <p:cNvSpPr/>
          <p:nvPr/>
        </p:nvSpPr>
        <p:spPr>
          <a:xfrm>
            <a:off x="263520" y="6411600"/>
            <a:ext cx="6473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US" sz="900" spc="-1" strike="noStrike">
              <a:latin typeface="DejaVu Sans"/>
            </a:endParaRPr>
          </a:p>
        </p:txBody>
      </p:sp>
      <p:graphicFrame>
        <p:nvGraphicFramePr>
          <p:cNvPr id="214" name=""/>
          <p:cNvGraphicFramePr/>
          <p:nvPr/>
        </p:nvGraphicFramePr>
        <p:xfrm>
          <a:off x="764280" y="1828800"/>
          <a:ext cx="10220760" cy="4399920"/>
        </p:xfrm>
        <a:graphic>
          <a:graphicData uri="http://schemas.openxmlformats.org/drawingml/2006/chart">
            <c:chart xmlns:c="http://schemas.openxmlformats.org/drawingml/2006/chart" xmlns:r="http://schemas.openxmlformats.org/officeDocument/2006/relationships" r:id="rId2"/>
          </a:graphicData>
        </a:graphic>
      </p:graphicFrame>
      <p:sp>
        <p:nvSpPr>
          <p:cNvPr id="215" name="CustomShape 3"/>
          <p:cNvSpPr/>
          <p:nvPr/>
        </p:nvSpPr>
        <p:spPr>
          <a:xfrm>
            <a:off x="421200" y="187848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December</a:t>
            </a:r>
            <a:endParaRPr b="0" lang="en-US" sz="600" spc="-1" strike="noStrike">
              <a:latin typeface="DejaVu Sans"/>
            </a:endParaRPr>
          </a:p>
        </p:txBody>
      </p:sp>
      <p:sp>
        <p:nvSpPr>
          <p:cNvPr id="216" name="CustomShape 4"/>
          <p:cNvSpPr/>
          <p:nvPr/>
        </p:nvSpPr>
        <p:spPr>
          <a:xfrm>
            <a:off x="421560" y="213084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November</a:t>
            </a:r>
            <a:endParaRPr b="0" lang="en-US" sz="600" spc="-1" strike="noStrike">
              <a:latin typeface="DejaVu Sans"/>
            </a:endParaRPr>
          </a:p>
        </p:txBody>
      </p:sp>
      <p:sp>
        <p:nvSpPr>
          <p:cNvPr id="217" name="CustomShape 5"/>
          <p:cNvSpPr/>
          <p:nvPr/>
        </p:nvSpPr>
        <p:spPr>
          <a:xfrm>
            <a:off x="421920" y="501120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January</a:t>
            </a:r>
            <a:endParaRPr b="0" lang="en-US" sz="600" spc="-1" strike="noStrike">
              <a:latin typeface="DejaVu Sans"/>
            </a:endParaRPr>
          </a:p>
        </p:txBody>
      </p:sp>
      <p:sp>
        <p:nvSpPr>
          <p:cNvPr id="218" name="CustomShape 6"/>
          <p:cNvSpPr/>
          <p:nvPr/>
        </p:nvSpPr>
        <p:spPr>
          <a:xfrm>
            <a:off x="422280" y="472356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February</a:t>
            </a:r>
            <a:endParaRPr b="0" lang="en-US" sz="600" spc="-1" strike="noStrike">
              <a:latin typeface="DejaVu Sans"/>
            </a:endParaRPr>
          </a:p>
        </p:txBody>
      </p:sp>
      <p:sp>
        <p:nvSpPr>
          <p:cNvPr id="219" name="CustomShape 7"/>
          <p:cNvSpPr/>
          <p:nvPr/>
        </p:nvSpPr>
        <p:spPr>
          <a:xfrm>
            <a:off x="422640" y="443592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March</a:t>
            </a:r>
            <a:endParaRPr b="0" lang="en-US" sz="600" spc="-1" strike="noStrike">
              <a:latin typeface="DejaVu Sans"/>
            </a:endParaRPr>
          </a:p>
        </p:txBody>
      </p:sp>
      <p:sp>
        <p:nvSpPr>
          <p:cNvPr id="220" name="CustomShape 8"/>
          <p:cNvSpPr/>
          <p:nvPr/>
        </p:nvSpPr>
        <p:spPr>
          <a:xfrm>
            <a:off x="421200" y="412848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April</a:t>
            </a:r>
            <a:endParaRPr b="0" lang="en-US" sz="600" spc="-1" strike="noStrike">
              <a:latin typeface="DejaVu Sans"/>
            </a:endParaRPr>
          </a:p>
        </p:txBody>
      </p:sp>
      <p:sp>
        <p:nvSpPr>
          <p:cNvPr id="221" name="CustomShape 9"/>
          <p:cNvSpPr/>
          <p:nvPr/>
        </p:nvSpPr>
        <p:spPr>
          <a:xfrm>
            <a:off x="421200" y="385020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May</a:t>
            </a:r>
            <a:endParaRPr b="0" lang="en-US" sz="600" spc="-1" strike="noStrike">
              <a:latin typeface="DejaVu Sans"/>
            </a:endParaRPr>
          </a:p>
        </p:txBody>
      </p:sp>
      <p:sp>
        <p:nvSpPr>
          <p:cNvPr id="222" name="CustomShape 10"/>
          <p:cNvSpPr/>
          <p:nvPr/>
        </p:nvSpPr>
        <p:spPr>
          <a:xfrm>
            <a:off x="421200" y="355068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June</a:t>
            </a:r>
            <a:endParaRPr b="0" lang="en-US" sz="600" spc="-1" strike="noStrike">
              <a:latin typeface="DejaVu Sans"/>
            </a:endParaRPr>
          </a:p>
        </p:txBody>
      </p:sp>
      <p:sp>
        <p:nvSpPr>
          <p:cNvPr id="223" name="CustomShape 11"/>
          <p:cNvSpPr/>
          <p:nvPr/>
        </p:nvSpPr>
        <p:spPr>
          <a:xfrm>
            <a:off x="424080" y="324936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July</a:t>
            </a:r>
            <a:endParaRPr b="0" lang="en-US" sz="600" spc="-1" strike="noStrike">
              <a:latin typeface="DejaVu Sans"/>
            </a:endParaRPr>
          </a:p>
        </p:txBody>
      </p:sp>
      <p:sp>
        <p:nvSpPr>
          <p:cNvPr id="224" name="CustomShape 12"/>
          <p:cNvSpPr/>
          <p:nvPr/>
        </p:nvSpPr>
        <p:spPr>
          <a:xfrm>
            <a:off x="424440" y="296172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August</a:t>
            </a:r>
            <a:endParaRPr b="0" lang="en-US" sz="600" spc="-1" strike="noStrike">
              <a:latin typeface="DejaVu Sans"/>
            </a:endParaRPr>
          </a:p>
        </p:txBody>
      </p:sp>
      <p:sp>
        <p:nvSpPr>
          <p:cNvPr id="225" name="CustomShape 13"/>
          <p:cNvSpPr/>
          <p:nvPr/>
        </p:nvSpPr>
        <p:spPr>
          <a:xfrm>
            <a:off x="424800" y="267408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September</a:t>
            </a:r>
            <a:endParaRPr b="0" lang="en-US" sz="600" spc="-1" strike="noStrike">
              <a:latin typeface="DejaVu Sans"/>
            </a:endParaRPr>
          </a:p>
        </p:txBody>
      </p:sp>
      <p:sp>
        <p:nvSpPr>
          <p:cNvPr id="226" name="CustomShape 14"/>
          <p:cNvSpPr/>
          <p:nvPr/>
        </p:nvSpPr>
        <p:spPr>
          <a:xfrm>
            <a:off x="425160" y="2386440"/>
            <a:ext cx="681840" cy="17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600" spc="-1" strike="noStrike">
                <a:solidFill>
                  <a:srgbClr val="000000"/>
                </a:solidFill>
                <a:latin typeface="DejaVu Sans"/>
                <a:ea typeface="DejaVu Sans"/>
              </a:rPr>
              <a:t>October</a:t>
            </a:r>
            <a:endParaRPr b="0" lang="en-US" sz="600" spc="-1" strike="noStrike">
              <a:latin typeface="DejaVu Sans"/>
            </a:endParaRPr>
          </a:p>
        </p:txBody>
      </p:sp>
      <p:pic>
        <p:nvPicPr>
          <p:cNvPr id="227" name="" descr=""/>
          <p:cNvPicPr/>
          <p:nvPr/>
        </p:nvPicPr>
        <p:blipFill>
          <a:blip r:embed="rId3"/>
          <a:stretch/>
        </p:blipFill>
        <p:spPr>
          <a:xfrm>
            <a:off x="9829800" y="1229040"/>
            <a:ext cx="814680" cy="496800"/>
          </a:xfrm>
          <a:prstGeom prst="rect">
            <a:avLst/>
          </a:prstGeom>
          <a:ln w="0">
            <a:noFill/>
          </a:ln>
        </p:spPr>
      </p:pic>
      <p:pic>
        <p:nvPicPr>
          <p:cNvPr id="228" name="" descr=""/>
          <p:cNvPicPr/>
          <p:nvPr/>
        </p:nvPicPr>
        <p:blipFill>
          <a:blip r:embed="rId4"/>
          <a:srcRect l="0" t="0" r="44147" b="0"/>
          <a:stretch/>
        </p:blipFill>
        <p:spPr>
          <a:xfrm>
            <a:off x="1143000" y="1229040"/>
            <a:ext cx="452880" cy="496800"/>
          </a:xfrm>
          <a:prstGeom prst="rect">
            <a:avLst/>
          </a:prstGeom>
          <a:ln w="0">
            <a:noFill/>
          </a:ln>
        </p:spPr>
      </p:pic>
      <p:sp>
        <p:nvSpPr>
          <p:cNvPr id="229" name="CustomShape 15"/>
          <p:cNvSpPr/>
          <p:nvPr/>
        </p:nvSpPr>
        <p:spPr>
          <a:xfrm>
            <a:off x="1071000" y="1648800"/>
            <a:ext cx="755280" cy="22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900" spc="-1" strike="noStrike">
                <a:solidFill>
                  <a:srgbClr val="000000"/>
                </a:solidFill>
                <a:latin typeface="DejaVu Sans"/>
                <a:ea typeface="DejaVu Sans"/>
              </a:rPr>
              <a:t>1 Earth</a:t>
            </a:r>
            <a:endParaRPr b="0" lang="en-US" sz="900" spc="-1" strike="noStrike">
              <a:latin typeface="DejaVu Sans"/>
            </a:endParaRPr>
          </a:p>
        </p:txBody>
      </p:sp>
      <p:sp>
        <p:nvSpPr>
          <p:cNvPr id="230" name="CustomShape 16"/>
          <p:cNvSpPr/>
          <p:nvPr/>
        </p:nvSpPr>
        <p:spPr>
          <a:xfrm>
            <a:off x="9963000" y="1648800"/>
            <a:ext cx="777240" cy="35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900" spc="-1" strike="noStrike">
                <a:solidFill>
                  <a:srgbClr val="000000"/>
                </a:solidFill>
                <a:latin typeface="DejaVu Sans"/>
                <a:ea typeface="DejaVu Sans"/>
              </a:rPr>
              <a:t>1.7 Earths</a:t>
            </a:r>
            <a:endParaRPr b="0" lang="en-US" sz="900" spc="-1" strike="noStrike">
              <a:latin typeface="DejaVu Sans"/>
            </a:endParaRPr>
          </a:p>
        </p:txBody>
      </p:sp>
      <p:sp>
        <p:nvSpPr>
          <p:cNvPr id="231" name="CustomShape 17"/>
          <p:cNvSpPr/>
          <p:nvPr/>
        </p:nvSpPr>
        <p:spPr>
          <a:xfrm>
            <a:off x="335520" y="1340640"/>
            <a:ext cx="10745640" cy="49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600" spc="-1" strike="noStrike">
                <a:solidFill>
                  <a:srgbClr val="000000"/>
                </a:solidFill>
                <a:latin typeface="DejaVu Sans"/>
                <a:ea typeface="DejaVu Sans"/>
              </a:rPr>
              <a:t>Earth Overshoot Day </a:t>
            </a:r>
            <a:endParaRPr b="0" lang="en-US" sz="1600" spc="-1" strike="noStrike">
              <a:latin typeface="DejaVu Sans"/>
            </a:endParaRPr>
          </a:p>
          <a:p>
            <a:pPr algn="ctr">
              <a:lnSpc>
                <a:spcPct val="100000"/>
              </a:lnSpc>
              <a:buNone/>
            </a:pPr>
            <a:r>
              <a:rPr b="0" lang="en-US" sz="1600" spc="-1" strike="noStrike">
                <a:solidFill>
                  <a:srgbClr val="000000"/>
                </a:solidFill>
                <a:latin typeface="DejaVu Sans"/>
                <a:ea typeface="DejaVu Sans"/>
              </a:rPr>
              <a:t>1970-2021</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We only have one planet – Pollution </a:t>
            </a:r>
            <a:endParaRPr b="0" lang="en-US" sz="2400" spc="-1" strike="noStrike">
              <a:latin typeface="DejaVu Sans"/>
            </a:endParaRPr>
          </a:p>
        </p:txBody>
      </p:sp>
      <p:pic>
        <p:nvPicPr>
          <p:cNvPr id="233" name="" descr=""/>
          <p:cNvPicPr/>
          <p:nvPr/>
        </p:nvPicPr>
        <p:blipFill>
          <a:blip r:embed="rId1"/>
          <a:stretch/>
        </p:blipFill>
        <p:spPr>
          <a:xfrm>
            <a:off x="6035040" y="2661120"/>
            <a:ext cx="4950360" cy="3277080"/>
          </a:xfrm>
          <a:prstGeom prst="rect">
            <a:avLst/>
          </a:prstGeom>
          <a:ln w="0">
            <a:noFill/>
          </a:ln>
        </p:spPr>
      </p:pic>
      <p:pic>
        <p:nvPicPr>
          <p:cNvPr id="234" name="" descr=""/>
          <p:cNvPicPr/>
          <p:nvPr/>
        </p:nvPicPr>
        <p:blipFill>
          <a:blip r:embed="rId2"/>
          <a:stretch/>
        </p:blipFill>
        <p:spPr>
          <a:xfrm>
            <a:off x="549000" y="1371600"/>
            <a:ext cx="5114880" cy="3835080"/>
          </a:xfrm>
          <a:prstGeom prst="rect">
            <a:avLst/>
          </a:prstGeom>
          <a:ln w="0">
            <a:noFill/>
          </a:ln>
        </p:spPr>
      </p:pic>
      <p:sp>
        <p:nvSpPr>
          <p:cNvPr id="235" name="CustomShape 2"/>
          <p:cNvSpPr/>
          <p:nvPr/>
        </p:nvSpPr>
        <p:spPr>
          <a:xfrm>
            <a:off x="263520" y="6267600"/>
            <a:ext cx="1093608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900" spc="-1" strike="noStrike">
                <a:solidFill>
                  <a:srgbClr val="a6a6a6"/>
                </a:solidFill>
                <a:latin typeface="Roboto"/>
                <a:ea typeface="Roboto"/>
              </a:rPr>
              <a:t>1. "Landfill at Upernavik" by ulalume – </a:t>
            </a:r>
            <a:r>
              <a:rPr b="0" lang="de-DE" sz="900" spc="-1" strike="noStrike" u="sng">
                <a:solidFill>
                  <a:srgbClr val="0000ff"/>
                </a:solidFill>
                <a:uFillTx/>
                <a:latin typeface="Roboto"/>
                <a:ea typeface="Roboto"/>
                <a:hlinkClick r:id="rId3"/>
              </a:rPr>
              <a:t>https://www.flickr.com/photos/96649248@N00/43867280734</a:t>
            </a:r>
            <a:r>
              <a:rPr b="0" lang="de-DE" sz="900" spc="-1" strike="noStrike">
                <a:solidFill>
                  <a:srgbClr val="a6a6a6"/>
                </a:solidFill>
                <a:latin typeface="Roboto"/>
                <a:ea typeface="Roboto"/>
              </a:rPr>
              <a:t> – CC BY-NC-ND 2.0 (</a:t>
            </a:r>
            <a:r>
              <a:rPr b="0" lang="de-DE" sz="900" spc="-1" strike="noStrike" u="sng">
                <a:solidFill>
                  <a:srgbClr val="0000ff"/>
                </a:solidFill>
                <a:uFillTx/>
                <a:latin typeface="Roboto"/>
                <a:ea typeface="Roboto"/>
                <a:hlinkClick r:id="rId4"/>
              </a:rPr>
              <a:t>https://www.creativecommons.org/licenses/by-nc-nd/2.0/</a:t>
            </a:r>
            <a:r>
              <a:rPr b="0" lang="de-DE" sz="900" spc="-1" strike="noStrike">
                <a:solidFill>
                  <a:srgbClr val="a6a6a6"/>
                </a:solidFill>
                <a:latin typeface="Roboto"/>
                <a:ea typeface="Roboto"/>
              </a:rPr>
              <a:t>).</a:t>
            </a:r>
            <a:endParaRPr b="0" lang="en-US" sz="900" spc="-1" strike="noStrike">
              <a:latin typeface="DejaVu Sans"/>
            </a:endParaRPr>
          </a:p>
          <a:p>
            <a:pPr>
              <a:lnSpc>
                <a:spcPct val="100000"/>
              </a:lnSpc>
              <a:buNone/>
            </a:pPr>
            <a:r>
              <a:rPr b="0" lang="de-DE" sz="900" spc="-1" strike="noStrike">
                <a:solidFill>
                  <a:srgbClr val="a6a6a6"/>
                </a:solidFill>
                <a:latin typeface="Roboto"/>
                <a:ea typeface="Roboto"/>
              </a:rPr>
              <a:t>2. Christian Hüpfer – </a:t>
            </a:r>
            <a:r>
              <a:rPr b="0" lang="de-DE" sz="900" spc="-1" strike="noStrike" u="sng">
                <a:solidFill>
                  <a:srgbClr val="0000ff"/>
                </a:solidFill>
                <a:uFillTx/>
                <a:latin typeface="Roboto"/>
                <a:ea typeface="Roboto"/>
                <a:hlinkClick r:id="rId5"/>
              </a:rPr>
              <a:t>https://flic.kr/p/aKXw2F</a:t>
            </a:r>
            <a:r>
              <a:rPr b="0" lang="de-DE" sz="900" spc="-1" strike="noStrike">
                <a:solidFill>
                  <a:srgbClr val="a6a6a6"/>
                </a:solidFill>
                <a:latin typeface="Roboto"/>
                <a:ea typeface="Roboto"/>
              </a:rPr>
              <a:t> – CC BY-SA 2.0 (</a:t>
            </a:r>
            <a:r>
              <a:rPr b="0" lang="de-DE" sz="900" spc="-1" strike="noStrike" u="sng">
                <a:solidFill>
                  <a:srgbClr val="0000ff"/>
                </a:solidFill>
                <a:uFillTx/>
                <a:latin typeface="Roboto"/>
                <a:ea typeface="Roboto"/>
                <a:hlinkClick r:id="rId6"/>
              </a:rPr>
              <a:t>https://creativecommons.org/licenses/by-sa/2.0/</a:t>
            </a:r>
            <a:r>
              <a:rPr b="0" lang="de-DE" sz="900" spc="-1" strike="noStrike">
                <a:solidFill>
                  <a:srgbClr val="a6a6a6"/>
                </a:solidFill>
                <a:latin typeface="Roboto"/>
                <a:ea typeface="Roboto"/>
              </a:rPr>
              <a:t>).</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1860</TotalTime>
  <Application>LibreOffice/7.3.1.3$Linux_X86_64 LibreOffice_project/30$Build-3</Application>
  <AppVersion>15.0000</AppVersion>
  <Words>1578</Words>
  <Paragraphs>174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cp:lastPrinted>2019-04-04T14:01:13Z</cp:lastPrinted>
  <dcterms:modified xsi:type="dcterms:W3CDTF">2022-04-20T10:13:33Z</dcterms:modified>
  <cp:revision>3391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3</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46</vt:i4>
  </property>
</Properties>
</file>